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56" r:id="rId2"/>
    <p:sldId id="259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1" r:id="rId12"/>
    <p:sldId id="302" r:id="rId13"/>
    <p:sldId id="303" r:id="rId14"/>
    <p:sldId id="304" r:id="rId15"/>
    <p:sldId id="305" r:id="rId16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E6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78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8D864B3-61C5-49B7-964C-6D3D2DA5EF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CCA8E1B-A505-42E0-AB26-102E67B518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EB9821D-80D3-4CF1-AB2D-BBEDCCC8B9D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853C904-8045-4F61-9374-8AC01BA2948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3717EA9-FFA5-4FA9-AAE4-351DFEA7F2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cs-CZ" altLang="sk-SK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4788D5F-5DBB-426D-AD56-4880338EBE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A098B8B4-C99D-4832-8DD6-1636BEA35797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8BCE04-2EC3-496F-BB9B-AF83BC25A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1F5C8-DAE1-473D-8EB7-570017A41FA8}" type="slidenum">
              <a:rPr lang="cs-CZ" altLang="sk-SK"/>
              <a:pPr/>
              <a:t>1</a:t>
            </a:fld>
            <a:endParaRPr lang="cs-CZ" altLang="sk-SK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3F6DB44-1B29-429D-B1B2-97C5339C3D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538DBB4-1811-426B-81A0-E4B0A4F7E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C706DEF-F762-422D-8450-6AB43B01F1B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7" name="AutoShape 3">
            <a:extLst>
              <a:ext uri="{FF2B5EF4-FFF2-40B4-BE49-F238E27FC236}">
                <a16:creationId xmlns:a16="http://schemas.microsoft.com/office/drawing/2014/main" id="{312B6B02-781E-4FAA-9893-61D8897D022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8" name="AutoShape 4">
            <a:extLst>
              <a:ext uri="{FF2B5EF4-FFF2-40B4-BE49-F238E27FC236}">
                <a16:creationId xmlns:a16="http://schemas.microsoft.com/office/drawing/2014/main" id="{3B50C69C-99D5-4BE4-8B9C-7F77E311542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91FBB994-A68D-4D9B-A889-3AD5E5B580B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0" name="AutoShape 6">
            <a:extLst>
              <a:ext uri="{FF2B5EF4-FFF2-40B4-BE49-F238E27FC236}">
                <a16:creationId xmlns:a16="http://schemas.microsoft.com/office/drawing/2014/main" id="{8C16FE1B-D015-4DEC-807B-B0AE52F147E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E7A8DAA8-486D-489D-9DC8-D92651A003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1A0703D6-1335-448F-8451-CFE44333DD2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5A230ECC-584F-4C9A-9C87-B4B8E9F699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1824C86D-35D7-460A-A0B3-43D0397F2D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BFA1E60E-4346-4B80-AC86-F8E7CCED594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F6754BF1-BB0C-44C3-AB55-A4297952C9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2BF7AC69-231E-44A2-979A-FD7B4BA93A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13BE265D-A8C0-42C6-B89B-DBACC96E67AC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914A1-18B5-4627-8BE1-F50EC35B6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5E1A61F-9C42-429E-9290-09CD1B2F6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6A410C9-4C8A-44CC-A077-3B0E55D6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F955F4C-DC9C-4E46-AFD9-3793DF078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2C80F59-394B-4BD4-B985-F2250E409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F073E-5F01-488E-9E98-564CDA16A299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3677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FF9BE5D-65AC-4B7C-A7A5-6EB41E428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3C86D54-2565-491C-9D4F-1F35B6AD1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60FE5FD-6802-4EFC-B9E5-96FF8EC96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C8DD71B-4C80-4EB3-9701-CFFF4F17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6B70BFB-DDA2-4D1C-BD97-508A4054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3FCFF-77DF-47CB-8C06-FEEB44212522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44800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7C915B-A31E-4F86-9DF7-59D1DD76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C256361-066B-4186-B95F-6216ABA90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A9FF38B-8B0F-46CB-8701-4249C609F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2AE260F-C064-406F-8BB8-A8008D99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4AB15C1-74F7-48CE-B407-7564DD0F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27E96-E79F-4F89-B8F4-65FACCE00C92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10465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E54508-7C89-45CF-B974-529FEBE22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C05638-C905-429D-8A9B-C2C520220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7C67A36-F681-468B-AAF8-4289AF42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3C26362-68BA-43A9-A2D2-FFCF1975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D619EFF-E039-4F64-849C-B946A6AA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CC85B-76A4-4619-A25C-79E8140F8047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67163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D8472-F65B-4B44-864D-F69798715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A847D2-563A-4A2E-8C30-16D8CCB9A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3A280E7-C279-4832-8CAD-DE9CF02DA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633BAEE-623F-457E-A96A-B541196A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790ACBC-DA89-491A-BCCF-02BF38D7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4B6157D-034C-400F-B1EE-F2DDBE456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F923F-AA04-45FC-BB6A-9D3B82BD46D6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302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71E03C-1C71-4693-97F9-34F556244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BB3FBB-CF54-4D1D-8DC6-2784FBBCA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4188884-437A-486D-97CD-344DF5F12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3E1ECB-89EF-4CFA-8D6A-EB22A11826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5BF7238F-7FC4-43D0-B9ED-BFC23EFD9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7CA2CF0-FF75-4EBC-8D8B-F1DE38B5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4F89E1A4-DCF4-4741-BCC3-A7B0BB6C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7703B9DA-EE99-446D-ABDE-B10E5A76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90A8-8623-4EE7-A77C-A321E972F76C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76287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1D891-0C1F-4D84-B108-8A1CC4B1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7C31210-8B34-41B2-835A-0C75FDA07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ACBDC34-33F5-4C5F-9C71-1CF4AB2A5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F33C257-4617-4B0F-96A5-564F25376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64666-E8FB-4741-BBF6-BF12B99AEDA3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97863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BE81836-3D16-479F-B284-B344649E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5188F1C5-6B37-4F7C-9D0A-9C67573A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3DD2D3E1-2CD3-4464-A7FA-5C67EB6A8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667E3-2607-4234-B453-02D22F66C8CE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65066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7BF5D-4F8C-4F38-8B93-3670F876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5223D2-266B-4BBE-AAA7-2A8AA4A3A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01B910-D8D5-4651-A738-5DFE33FC0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C5035F4-A719-45B2-AB0A-6C4A0271A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4E0D74F-39A7-48A0-81B3-9114233A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AE9AE0D-DD95-4A2F-9DEC-DD21642F6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B2F31-0B0B-4987-8869-B0C78DB885F6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610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45194-D4EC-4C77-BE33-F23A6B83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685211D-2FE2-4FE5-8A87-7AC8E54A7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88D882-24BA-410C-8C88-E3F7815C3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91152B5-215E-43C8-8897-2582CEA08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F83106D-A446-4EF2-846E-611901CC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7474B15-3BB4-4484-A7DF-C2040158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E7316-2D5D-40AD-9D79-F254E3398693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3720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49495C9-0726-4C99-8044-20810883BC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24E4387-C3B8-489B-9BDE-D6E5745C5A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BA3CBB5-B12C-4608-B9B3-BDD18B592F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cs-CZ" altLang="sk-SK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20212FF-7F45-444B-970F-8A3818BD0B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/>
            </a:lvl1pPr>
          </a:lstStyle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A24BE4F-2B47-4782-86DF-7D1966794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846ED8C2-49ED-4DE0-8EB3-88815245FEF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B636718C-35B9-4C07-98DD-8F1F82C1F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kumimoji="1" lang="en-US" altLang="sk-SK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A66CD4D1-431A-4420-A92A-07FEF4A547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fld id="{489B5E90-BB58-40AE-9CA5-A1D6F33DB328}" type="slidenum">
              <a:rPr lang="cs-CZ" altLang="sk-SK"/>
              <a:pPr/>
              <a:t>‹#›</a:t>
            </a:fld>
            <a:r>
              <a:rPr lang="sk-SK" altLang="sk-SK"/>
              <a:t>/15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pätu 3">
            <a:extLst>
              <a:ext uri="{FF2B5EF4-FFF2-40B4-BE49-F238E27FC236}">
                <a16:creationId xmlns:a16="http://schemas.microsoft.com/office/drawing/2014/main" id="{D2DE898F-6A27-4B51-87DB-B53B1C4E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7" name="Zástupný objekt pre číslo snímky 4">
            <a:extLst>
              <a:ext uri="{FF2B5EF4-FFF2-40B4-BE49-F238E27FC236}">
                <a16:creationId xmlns:a16="http://schemas.microsoft.com/office/drawing/2014/main" id="{B0C9BF77-3660-48F1-9C10-540FA9AB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2B18-0368-4294-A4E2-454C0C3A2C20}" type="slidenum">
              <a:rPr lang="cs-CZ" altLang="sk-SK"/>
              <a:pPr/>
              <a:t>1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E990C0CE-34AA-4C58-87A9-8D7D92B29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/>
            <a:r>
              <a:rPr lang="sk-SK" altLang="sk-SK" sz="4000" b="1"/>
              <a:t>ZNALOSTNÉ SYSTÉMY  prednáška č. </a:t>
            </a:r>
            <a:r>
              <a:rPr lang="en-US" altLang="sk-SK" sz="4000" b="1"/>
              <a:t>12</a:t>
            </a:r>
            <a:endParaRPr lang="cs-CZ" altLang="sk-SK" sz="4000" b="1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0C5BCCA0-614F-4DC1-B1AF-256F443F2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CDA254DE-5A86-4E6C-B0BD-7CE2BAF253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>
            <a:extLst>
              <a:ext uri="{FF2B5EF4-FFF2-40B4-BE49-F238E27FC236}">
                <a16:creationId xmlns:a16="http://schemas.microsoft.com/office/drawing/2014/main" id="{3C180957-18D2-4AFB-9C0D-16E193DD6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663" y="2560638"/>
            <a:ext cx="6841938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4000" b="1" dirty="0">
                <a:solidFill>
                  <a:srgbClr val="FF0000"/>
                </a:solidFill>
              </a:rPr>
              <a:t>Získavanie znalostí od experta</a:t>
            </a:r>
            <a:endParaRPr lang="en-US" altLang="sk-SK" sz="40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k-SK" altLang="sk-SK" sz="4000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Kristína Machová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>
                <a:solidFill>
                  <a:srgbClr val="FF0000"/>
                </a:solidFill>
              </a:rPr>
              <a:t>kristina.machova</a:t>
            </a:r>
            <a:r>
              <a:rPr lang="en-US" altLang="sk-SK" sz="3200" dirty="0">
                <a:solidFill>
                  <a:srgbClr val="FF0000"/>
                </a:solidFill>
              </a:rPr>
              <a:t>@</a:t>
            </a:r>
            <a:r>
              <a:rPr lang="sk-SK" altLang="sk-SK" sz="3200" dirty="0">
                <a:solidFill>
                  <a:srgbClr val="FF0000"/>
                </a:solidFill>
              </a:rPr>
              <a:t>tuke.sk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Vysokoškolská 4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56EFC912-D429-4439-B3DB-03D505E84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9BD0487D-B792-4DF8-9A92-4FC71E346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4BE93-7688-4E9B-A02D-0A1170494634}" type="slidenum">
              <a:rPr lang="cs-CZ" altLang="sk-SK"/>
              <a:pPr/>
              <a:t>10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EB8D0955-0ADC-4667-AA1C-CD7AECF6C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657A0BF-8C41-49BE-8AF8-9FDEF6BCC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8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Mnohorozmerné škálovanie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FDB8DAAD-61F3-44A8-99F6-8891DA199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Metóda vychádza z matice podobnosti dvojíc pojmov.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Generuje rozloženie týchto </a:t>
            </a:r>
            <a:r>
              <a:rPr lang="sk-SK" altLang="sk-SK" b="1"/>
              <a:t>k</a:t>
            </a:r>
            <a:r>
              <a:rPr lang="sk-SK" altLang="sk-SK"/>
              <a:t> pojmov v k-rozmernom priestore.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Metóda je vhodná pre odkrytie zhlukov pojmov a relácií podobnosti.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POSTUP: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1.KROK: Expert je požiadaný, aby vyjadril mieru podobnosti pojmov číselne – diskrétnou nezápornou hodnotou z intervalu </a:t>
            </a:r>
            <a:r>
              <a:rPr lang="en-US" altLang="sk-SK"/>
              <a:t>&lt;</a:t>
            </a:r>
            <a:r>
              <a:rPr lang="sk-SK" altLang="sk-SK"/>
              <a:t>0, m</a:t>
            </a:r>
            <a:r>
              <a:rPr lang="en-US" altLang="sk-SK"/>
              <a:t>&gt;</a:t>
            </a:r>
            <a:r>
              <a:rPr lang="sk-SK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0....pojmy sú totožné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m...pojmy sú maximálne nepodobne</a:t>
            </a:r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6C35EF3D-7D48-4D4E-B086-C8EF92929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id="{191EE1CB-1BBE-4DF8-A8C0-F48A6F424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objekt pre pätu 2">
            <a:extLst>
              <a:ext uri="{FF2B5EF4-FFF2-40B4-BE49-F238E27FC236}">
                <a16:creationId xmlns:a16="http://schemas.microsoft.com/office/drawing/2014/main" id="{624CD417-43CB-4180-A42A-4F545B26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9" name="Zástupný objekt pre číslo snímky 3">
            <a:extLst>
              <a:ext uri="{FF2B5EF4-FFF2-40B4-BE49-F238E27FC236}">
                <a16:creationId xmlns:a16="http://schemas.microsoft.com/office/drawing/2014/main" id="{16D67C89-CDE4-4FB0-8A21-552449B2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638B3-A65E-4438-87B8-A62B86FE8476}" type="slidenum">
              <a:rPr lang="cs-CZ" altLang="sk-SK"/>
              <a:pPr/>
              <a:t>11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5CC7EAC5-856E-4B38-A508-45E049FB5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37905470-8D79-4499-8E83-C104F58C1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8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Mnohorozmerné škálovanie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290777E8-9546-4D23-BE33-839D7ECED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8305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Počet porovnávaných dvojíc je n</a:t>
            </a:r>
            <a:r>
              <a:rPr lang="en-US" altLang="sk-SK"/>
              <a:t>(</a:t>
            </a:r>
            <a:r>
              <a:rPr lang="sk-SK" altLang="sk-SK"/>
              <a:t>n-1</a:t>
            </a:r>
            <a:r>
              <a:rPr lang="en-US" altLang="sk-SK"/>
              <a:t>)</a:t>
            </a:r>
            <a:r>
              <a:rPr lang="sk-SK" altLang="sk-SK"/>
              <a:t>/2 pre počet pojmov </a:t>
            </a:r>
            <a:r>
              <a:rPr lang="sk-SK" altLang="sk-SK" b="1"/>
              <a:t>n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	</a:t>
            </a:r>
            <a:r>
              <a:rPr lang="sk-SK" altLang="sk-SK"/>
              <a:t>na rozdiel od repertoárovej siete, kde počet hodnôt rastie kvadraticky.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Zvolíme si referenčnú dvojicu, podľa ktorej určujeme podobnosť ostatných dvojíc.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Pre neporovnateľné dvojice určíme podobnosť vo forme nepodobnosti </a:t>
            </a:r>
            <a:r>
              <a:rPr lang="en-US" altLang="sk-SK"/>
              <a:t>(</a:t>
            </a:r>
            <a:r>
              <a:rPr lang="sk-SK" altLang="sk-SK"/>
              <a:t>m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BC780EFD-76BB-4844-BBE6-4844A6E69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4758" name="Rectangle 6">
            <a:extLst>
              <a:ext uri="{FF2B5EF4-FFF2-40B4-BE49-F238E27FC236}">
                <a16:creationId xmlns:a16="http://schemas.microsoft.com/office/drawing/2014/main" id="{DE35DFD1-73A3-4D68-A9CA-B3C0B226F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74759" name="Object 7">
            <a:extLst>
              <a:ext uri="{FF2B5EF4-FFF2-40B4-BE49-F238E27FC236}">
                <a16:creationId xmlns:a16="http://schemas.microsoft.com/office/drawing/2014/main" id="{A5F6491C-7A37-4117-80C8-E1DAD620F1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990600"/>
          <a:ext cx="7848600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3" imgW="2600599" imgH="1324303" progId="Excel.Sheet.8">
                  <p:embed/>
                </p:oleObj>
              </mc:Choice>
              <mc:Fallback>
                <p:oleObj name="List" r:id="rId3" imgW="2600599" imgH="1324303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7848600" cy="221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B7229FF6-7577-448C-9EF8-2DBE79C4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619274FE-CA74-439D-B5F1-B3CA1C7A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7AC5-9474-4557-B021-A1640448FB1F}" type="slidenum">
              <a:rPr lang="cs-CZ" altLang="sk-SK"/>
              <a:pPr/>
              <a:t>12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96F04F19-326C-4761-8BB1-F573048D1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F11C03F-D3AB-4D1A-8467-F0D8B0771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8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Mnohorozmerné škálovanie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5780" name="Rectangle 4">
            <a:extLst>
              <a:ext uri="{FF2B5EF4-FFF2-40B4-BE49-F238E27FC236}">
                <a16:creationId xmlns:a16="http://schemas.microsoft.com/office/drawing/2014/main" id="{1126D6AD-FB94-40F3-AB68-547DB6D43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POSTUP: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2. KROK: Získané polmatice zobrazí ZI v mnohorozmernom priestore. Hodnota podobnosti pojmov odpovedá vzdialenosti medzi bodmi reprezentujúcimi dané pojmy.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Existuje viac rozložení pri danej dimenzionalite. ZI vyberie najvhodnejšie a E preň navrhne polohu osí a ich označenie. Osi odrážajú vlastnosti, pozdĺž ktorých sa pojmy menia.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Metóda má jednoduché použitie, ale obtiažne objavovanie dimenzií a interpretáciu osí.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Objavenie nových zhlukov môže viesť k novým podobnostiam, pojmom, resp. novým znalostiam </a:t>
            </a:r>
            <a:r>
              <a:rPr lang="en-US" altLang="sk-SK"/>
              <a:t>(</a:t>
            </a:r>
            <a:r>
              <a:rPr lang="sk-SK" altLang="sk-SK"/>
              <a:t>ak E vysvetlí</a:t>
            </a:r>
            <a:r>
              <a:rPr lang="en-US" altLang="sk-SK"/>
              <a:t>)</a:t>
            </a:r>
            <a:r>
              <a:rPr lang="sk-SK" altLang="sk-SK"/>
              <a:t>.  </a:t>
            </a:r>
          </a:p>
        </p:txBody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068FD2B0-4A00-433C-B123-4A97463A7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8C2E8679-089C-4389-ACCF-376FBF42D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2E38EC70-EAF8-4051-BFD5-554AB97B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2087C6A7-2430-4BC4-A490-1BAA44B8F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C16D-BD50-4247-9482-B439369AAA0D}" type="slidenum">
              <a:rPr lang="cs-CZ" altLang="sk-SK"/>
              <a:pPr/>
              <a:t>13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4891FF11-1FBC-4DD3-8D91-AC8BD8163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D55D95BA-370F-4886-88BE-86E614824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9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Johnsonovo hierarch. zhlukovanie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8D3814AA-8BD5-4B8C-9FA2-0E8EE2A2D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Metóda vychádza z polmatice podobnosti dvojíc pojmov.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Podobnosť určuje na ktorej úrovni abstrakcie možno považovať dané pojmy za rovnaké </a:t>
            </a:r>
            <a:r>
              <a:rPr lang="en-US" altLang="sk-SK"/>
              <a:t>(</a:t>
            </a:r>
            <a:r>
              <a:rPr lang="sk-SK" altLang="sk-SK"/>
              <a:t>hodnota, v ktorej sa pojmy stávajú členmi tej istej kategórie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Metóda slúži na zoskupovanie pojmov do zhlukov podľa príbuznosti.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POSTUP: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1.KROK: štartuje sa z polmatice podobnosti. Pojmy, ktoré sú navzájom najpodobnejšie sa spájajú do jedného zhluku, ktorý v ďalšom vystupuje ako jeden pojem.</a:t>
            </a:r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4892D975-F420-4AA7-8DE6-C4B816BC5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F087AE91-0931-4797-9854-72BD4F033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objekt pre pätu 2">
            <a:extLst>
              <a:ext uri="{FF2B5EF4-FFF2-40B4-BE49-F238E27FC236}">
                <a16:creationId xmlns:a16="http://schemas.microsoft.com/office/drawing/2014/main" id="{96150249-480A-48A9-94A2-8A46E4C9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10" name="Zástupný objekt pre číslo snímky 3">
            <a:extLst>
              <a:ext uri="{FF2B5EF4-FFF2-40B4-BE49-F238E27FC236}">
                <a16:creationId xmlns:a16="http://schemas.microsoft.com/office/drawing/2014/main" id="{F4D5F8B5-5D48-4BD5-8749-BE9FA8D08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0138-0493-4484-A1E1-FABBF28B6FE5}" type="slidenum">
              <a:rPr lang="cs-CZ" altLang="sk-SK"/>
              <a:pPr/>
              <a:t>14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1D0A8B05-EF74-4DB1-9D65-CB1E73463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31D9ED9-AF7F-4032-B749-8B579058B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9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Johnsonovo hierarch. zhlukovanie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58C406DE-0B63-4450-A3CA-113AA823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8305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EE708DD7-557E-4CDF-8A22-6E01E9A78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7830" name="Rectangle 6">
            <a:extLst>
              <a:ext uri="{FF2B5EF4-FFF2-40B4-BE49-F238E27FC236}">
                <a16:creationId xmlns:a16="http://schemas.microsoft.com/office/drawing/2014/main" id="{CC605DCD-77D3-4163-9DB1-34034040C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graphicFrame>
        <p:nvGraphicFramePr>
          <p:cNvPr id="77831" name="Object 7">
            <a:extLst>
              <a:ext uri="{FF2B5EF4-FFF2-40B4-BE49-F238E27FC236}">
                <a16:creationId xmlns:a16="http://schemas.microsoft.com/office/drawing/2014/main" id="{6362460D-5FFE-46CD-B1DE-7509401AAC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1295400"/>
          <a:ext cx="7848600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3" imgW="2600599" imgH="1324303" progId="Excel.Sheet.8">
                  <p:embed/>
                </p:oleObj>
              </mc:Choice>
              <mc:Fallback>
                <p:oleObj name="List" r:id="rId3" imgW="2600599" imgH="1324303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848600" cy="221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>
            <a:extLst>
              <a:ext uri="{FF2B5EF4-FFF2-40B4-BE49-F238E27FC236}">
                <a16:creationId xmlns:a16="http://schemas.microsoft.com/office/drawing/2014/main" id="{FBBE9278-706C-46D3-A37A-8BDCB57F73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3657600"/>
          <a:ext cx="7848600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5" imgW="3610277" imgH="1000345" progId="Excel.Sheet.8">
                  <p:embed/>
                </p:oleObj>
              </mc:Choice>
              <mc:Fallback>
                <p:oleObj name="List" r:id="rId5" imgW="3610277" imgH="1000345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7848600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C4270818-973A-4A9C-B4FE-234ABD48F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AE82AA23-6591-4FD2-8E07-622BABC3C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D0D5-1BEE-4946-8E5B-A2C2E2728885}" type="slidenum">
              <a:rPr lang="cs-CZ" altLang="sk-SK"/>
              <a:pPr/>
              <a:t>15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35DE522D-BD1A-4C99-A18A-169CFA3C0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5C59B366-C8B7-4C09-9E0B-293B0035D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9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Johnsonovo hierarch. zhlukovanie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A9CB2EE8-6B73-4098-BE14-A5BD8E1FB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14400"/>
            <a:ext cx="83058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POSTUP: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2. KROK: Konštruuje sa nová polmatica. Podobnosti novovytvorených zhlukov sa určia ako min. </a:t>
            </a:r>
            <a:r>
              <a:rPr lang="en-US" altLang="sk-SK"/>
              <a:t>(</a:t>
            </a:r>
            <a:r>
              <a:rPr lang="sk-SK" altLang="sk-SK"/>
              <a:t>max., priemer</a:t>
            </a:r>
            <a:r>
              <a:rPr lang="en-US" altLang="sk-SK"/>
              <a:t>)</a:t>
            </a:r>
            <a:r>
              <a:rPr lang="sk-SK" altLang="sk-SK"/>
              <a:t>, podobností každého člena zhluku voči danému pojmu.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POSTUP: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3. KROK: Vytvorí sa hierarchická reprezentácia podobností všetkých pojmov.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Výhodou je, že znalostnému inžinierovi postačí papier a ceruzka.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Nevýhodou je, vysoký počet požadovaných podobností.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Nevýhodou je taktiež silná závislosť výsledku od použitej operácie pre výpočet nových podobností.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86A44D62-B511-4C88-AA06-22C71DAE4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BCC9DB08-0866-4D9D-8807-06E5954D3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A6C4A30-5BEE-4AB0-B2F6-7344D0EAE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ADA74F8-4790-45F0-A7DB-BB307F2A3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51890-9621-4528-AE60-D5EF4CF9226E}" type="slidenum">
              <a:rPr lang="cs-CZ" altLang="sk-SK"/>
              <a:pPr/>
              <a:t>2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7F39E0BC-F94A-4F3D-B183-FC1EDBE46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26CC6690-5FAA-425A-A8EA-D8AF41CF4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5B396D22-CB42-4666-B65D-FEFFF68BD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Priame metódy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Rozhovory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Prípadové štúdie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Pozorovania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Získavanie pojmov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Špeciálne techniky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Nepriame metódy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Mnohorozmerné škálovanie</a:t>
            </a:r>
          </a:p>
          <a:p>
            <a:pPr marL="609600" indent="-609600" algn="just">
              <a:buSzTx/>
              <a:buFont typeface="Wingdings" panose="05000000000000000000" pitchFamily="2" charset="2"/>
              <a:buAutoNum type="arabicPeriod"/>
            </a:pPr>
            <a:r>
              <a:rPr lang="sk-SK" altLang="sk-SK" sz="2800"/>
              <a:t>Johnsonovo hierarchické zhlukovanie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CDC1AA29-2728-43BF-9C41-05036D71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A0DA7B06-243A-49F2-A76D-333447B1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33ECB-4E63-452D-9865-CD768E3A9080}" type="slidenum">
              <a:rPr lang="cs-CZ" altLang="sk-SK"/>
              <a:pPr/>
              <a:t>3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DA316C29-C85A-46E9-BA3E-0AA024C6D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C802F592-D473-483F-8D14-4F4FD8591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1. Priame metódy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1B5CC676-B30A-4F32-A5A3-983B6EE72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447800"/>
            <a:ext cx="8382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Sú založené na vedomostiach experta.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Predpokladajú u neho prístup k vlastným mentálnym procesom a ochotu odovzdať svoje vedomosti.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800"/>
              <a:t>Patria sem: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1. rozhovory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2. prípadové štúdie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3. pozorovania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4. získavanie pojmov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800"/>
              <a:t>	5. špeciálne techniky</a:t>
            </a:r>
          </a:p>
        </p:txBody>
      </p:sp>
      <p:sp>
        <p:nvSpPr>
          <p:cNvPr id="56332" name="Rectangle 12">
            <a:extLst>
              <a:ext uri="{FF2B5EF4-FFF2-40B4-BE49-F238E27FC236}">
                <a16:creationId xmlns:a16="http://schemas.microsoft.com/office/drawing/2014/main" id="{F9C89053-1350-43AB-A0B5-79A579CAD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56334" name="Rectangle 14">
            <a:extLst>
              <a:ext uri="{FF2B5EF4-FFF2-40B4-BE49-F238E27FC236}">
                <a16:creationId xmlns:a16="http://schemas.microsoft.com/office/drawing/2014/main" id="{497C4F8D-7EA1-43B9-9892-F79ADBADC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588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9750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  <a:tab pos="3421063" algn="l"/>
                <a:tab pos="3781425" algn="l"/>
                <a:tab pos="4140200" algn="l"/>
                <a:tab pos="4500563" algn="l"/>
                <a:tab pos="4860925" algn="l"/>
                <a:tab pos="5221288" algn="l"/>
                <a:tab pos="5581650" algn="l"/>
                <a:tab pos="59404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endParaRPr lang="sk-SK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4625E289-1414-4562-B0D9-E122B9081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E2B929A4-3E79-4722-9761-CE2EEB55A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5396-1554-443F-ABA4-3C6BF25868B0}" type="slidenum">
              <a:rPr lang="cs-CZ" altLang="sk-SK"/>
              <a:pPr/>
              <a:t>4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9D34C8C1-833C-4764-8F31-E9DD4DFDD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6050FA68-5322-4E20-BFBC-DE40A0C97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Rozhovory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67A2F580-AE82-4EB3-ABF7-59AE49E3D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Neštruktúrovaný rozhovor.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Štruktúrovaný rozhovor: - vysokoštruktúrovaný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- semištruktúrovaný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Sondy:	aditívna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reflexívna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direktívna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sonda zmeny módu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definičná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Spätné učenie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Dvadsať otázok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Dotazníky</a:t>
            </a:r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7CCF34FB-1D49-4F34-98DC-FC762E7E0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BC5017E3-C2F6-4354-950F-8ABF5F94D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B3D90D62-3EE0-4490-9192-2EA9DF1C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116FEBD1-3F31-4144-9BB8-D1FE0914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F5E8-A4B9-46C4-8266-6AD6F0AD2A6D}" type="slidenum">
              <a:rPr lang="cs-CZ" altLang="sk-SK"/>
              <a:pPr/>
              <a:t>5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AE26093F-7C4C-463C-A242-850077E49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0966E27-794F-4618-8413-2D658031B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Prípadové štúdie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C529DA81-67D4-4BFF-ACFF-A514B289A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Analýza prípadových štúdií </a:t>
            </a:r>
            <a:r>
              <a:rPr lang="en-US" altLang="sk-SK"/>
              <a:t>(</a:t>
            </a:r>
            <a:r>
              <a:rPr lang="sk-SK" altLang="sk-SK"/>
              <a:t>deformované vybavovanie, rekonštrukcia na základe následných znalostí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Simulácia podľa scenára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Metóda minimálneho scenára </a:t>
            </a:r>
            <a:r>
              <a:rPr lang="en-US" altLang="sk-SK"/>
              <a:t>(</a:t>
            </a:r>
            <a:r>
              <a:rPr lang="sk-SK" altLang="sk-SK"/>
              <a:t>chýbajú kritické informácie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Dynamické spätné učenie </a:t>
            </a:r>
            <a:r>
              <a:rPr lang="en-US" altLang="sk-SK"/>
              <a:t>(</a:t>
            </a:r>
            <a:r>
              <a:rPr lang="sk-SK" altLang="sk-SK"/>
              <a:t>ZI vykonáva simuláciu expertovej práce</a:t>
            </a:r>
            <a:r>
              <a:rPr lang="en-US" altLang="sk-SK"/>
              <a:t>)</a:t>
            </a:r>
            <a:r>
              <a:rPr lang="sk-SK" altLang="sk-SK"/>
              <a:t>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Verbálny off-line protokol </a:t>
            </a:r>
            <a:r>
              <a:rPr lang="en-US" altLang="sk-SK"/>
              <a:t>(</a:t>
            </a:r>
            <a:r>
              <a:rPr lang="sk-SK" altLang="sk-SK"/>
              <a:t>po vyriešení úlohy a jej archivácii, E vytvorí komentár k postupu</a:t>
            </a:r>
            <a:r>
              <a:rPr lang="en-US" altLang="sk-SK"/>
              <a:t>)</a:t>
            </a:r>
            <a:r>
              <a:rPr lang="sk-SK" altLang="sk-SK"/>
              <a:t>.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0596FAAF-CA10-4B8D-8EDC-5D2E53A4D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6523F1C3-E0C4-4139-B957-33C1D2F1D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5B3FF7E3-A218-457F-BAF5-67292043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D981B869-5470-4766-9195-B3E1FDF74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4F329-2EAA-4B3B-AB22-189AE1FAC614}" type="slidenum">
              <a:rPr lang="cs-CZ" altLang="sk-SK"/>
              <a:pPr/>
              <a:t>6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D2FB34FD-0C0E-4DD0-A26F-E3AF2B900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5D1FD86-7D99-4BA5-8B45-5DA5B6345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Pozorovania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214B3122-1ADB-48CF-9317-2AA4B4F59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Pozorovanie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Znalostný inžinier v tichosti pozoruje experta.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Verbálny on-line protokol</a:t>
            </a:r>
            <a:r>
              <a:rPr lang="sk-SK" altLang="sk-SK"/>
              <a:t>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SAMOREPORT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Metóda kritickej odozvy.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Metóda periodickej odozvy.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Metóda prerušení.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TIEŇOVÝ REPORT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C61D86FA-0ACE-40D2-B6F5-6449FC272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1DC0B89A-4D18-490F-82CF-56C483742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7BDB5684-934B-4C4B-8FB7-CC751053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34CAFF4C-743A-47F4-8DEC-00C747FA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A49E-81F4-4056-BC68-68B40D3DF1A4}" type="slidenum">
              <a:rPr lang="cs-CZ" altLang="sk-SK"/>
              <a:pPr/>
              <a:t>7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42C11D21-3D9C-4D50-AB93-7B395CD22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472F2122-72C3-42C9-9AF0-76DF2CB20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5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Získavanie pojmov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81F29431-DF32-47C0-AFA5-E1B8E0501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Priame získavanie pojmov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- zoznam pojmov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- zoznam krokov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-</a:t>
            </a:r>
            <a:r>
              <a:rPr lang="en-US" altLang="sk-SK"/>
              <a:t> </a:t>
            </a:r>
            <a:r>
              <a:rPr lang="sk-SK" altLang="sk-SK"/>
              <a:t>zoznam kapitol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Landering</a:t>
            </a:r>
            <a:r>
              <a:rPr lang="sk-SK" altLang="sk-SK"/>
              <a:t>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Zisťovanie hierarchického usporiadania pojmov.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Triádové porovnávanie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Klasifikácia.</a:t>
            </a:r>
            <a:r>
              <a:rPr lang="sk-SK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- expert triedi objekty do skupín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- počet skupín ani objektov nie je určený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- Skupiny môžu byť pomenované po skončení triedenia. </a:t>
            </a:r>
          </a:p>
        </p:txBody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BC9F28BB-CD26-4C73-A84C-849AF8A41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193C142F-A84D-463B-B285-01FAC8185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0D611A37-6501-4652-BEC4-15EBCF3E6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87A539A0-1727-4030-A6A8-9E3DFD9B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B691-C357-4083-9904-50CDCCEE3F7C}" type="slidenum">
              <a:rPr lang="cs-CZ" altLang="sk-SK"/>
              <a:pPr/>
              <a:t>8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FE1BA457-2E0A-418C-9AB7-B3A759141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D9C227A0-B427-4C59-80D2-8B6720821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Špeciálne techniky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CC50C472-0DAD-4804-9BD1-B7DE6B2138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Sú všeobecne použiteľné. Často sú viazané na konkrétny spôsob reprezentácie.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Analýza rozhodnutí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- vyhodnocovanie alternatív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- kvantitívna predikcia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- pravdepodobné následky alternatív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- výber rozhodnutia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Rozklad cieľov</a:t>
            </a:r>
            <a:r>
              <a:rPr lang="sk-SK" altLang="sk-SK"/>
              <a:t>.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Systematické spájanie symptómov a diagnóz.</a:t>
            </a:r>
            <a:r>
              <a:rPr lang="sk-SK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153F9B0D-FEB9-42B8-A02B-70A0B9C11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561E6AAE-BCF8-4F8E-8ABA-76DDB335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pätu 2">
            <a:extLst>
              <a:ext uri="{FF2B5EF4-FFF2-40B4-BE49-F238E27FC236}">
                <a16:creationId xmlns:a16="http://schemas.microsoft.com/office/drawing/2014/main" id="{7E7AFB4C-4876-4B6B-B051-F2DA28BB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/>
              <a:t>Katedra kybernetiky a umelej inteligencie FEI, TU v Košiciach</a:t>
            </a:r>
          </a:p>
        </p:txBody>
      </p:sp>
      <p:sp>
        <p:nvSpPr>
          <p:cNvPr id="8" name="Zástupný objekt pre číslo snímky 3">
            <a:extLst>
              <a:ext uri="{FF2B5EF4-FFF2-40B4-BE49-F238E27FC236}">
                <a16:creationId xmlns:a16="http://schemas.microsoft.com/office/drawing/2014/main" id="{2A1DA889-B7E0-4824-9EB4-AEB18010C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80C1-6777-4F97-94B7-44671662E4AF}" type="slidenum">
              <a:rPr lang="cs-CZ" altLang="sk-SK"/>
              <a:pPr/>
              <a:t>9</a:t>
            </a:fld>
            <a:r>
              <a:rPr lang="sk-SK" altLang="sk-SK"/>
              <a:t>/15</a:t>
            </a:r>
            <a:endParaRPr lang="cs-CZ" altLang="sk-SK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59591A56-6BF5-4993-A16A-C42E72F07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/>
            <a:endParaRPr lang="cs-CZ" altLang="sk-SK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0BD7943C-2841-4306-8EA1-E14443865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7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Nepriame metódy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1F93951A-678E-41C3-8504-460FB66E2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09800" indent="-3810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Etapy nepriameho získavania znalostí od experta: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1. Získavanie dát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2. Štrukturálna analýza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3. Generovanie znalostí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K metódam nepriameho získavania patria: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Repertoárová sieť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Mnohorozmerné škálovanie</a:t>
            </a:r>
            <a:endParaRPr lang="sk-SK" altLang="sk-SK"/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b="1"/>
              <a:t>Johnsonovo hierarchické zhlukovanie</a:t>
            </a:r>
            <a:r>
              <a:rPr lang="sk-SK" altLang="sk-SK"/>
              <a:t> </a:t>
            </a:r>
          </a:p>
          <a:p>
            <a:pPr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7EFAA325-31A0-41FD-9ADD-BA09BA6A7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E683EDBD-F7DD-4BB3-B306-1EF8CA47A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290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anose="05000000000000000000" pitchFamily="2" charset="2"/>
          <a:buChar char="§"/>
          <a:tabLst/>
          <a:defRPr kumimoji="0" lang="cs-CZ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2811</TotalTime>
  <Words>980</Words>
  <Application>Microsoft Office PowerPoint</Application>
  <PresentationFormat>Prezentácia na obrazovke (4:3)</PresentationFormat>
  <Paragraphs>158</Paragraphs>
  <Slides>15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Wingdings</vt:lpstr>
      <vt:lpstr>Rýžový papír</vt:lpstr>
      <vt:lpstr>List</vt:lpstr>
      <vt:lpstr>ZNALOSTNÉ SYSTÉMY  prednáška č. 12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Kristina Machova</cp:lastModifiedBy>
  <cp:revision>90</cp:revision>
  <dcterms:created xsi:type="dcterms:W3CDTF">2003-10-06T09:07:28Z</dcterms:created>
  <dcterms:modified xsi:type="dcterms:W3CDTF">2022-09-27T14:30:52Z</dcterms:modified>
</cp:coreProperties>
</file>