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59" r:id="rId3"/>
    <p:sldId id="272" r:id="rId4"/>
    <p:sldId id="273" r:id="rId5"/>
    <p:sldId id="260" r:id="rId6"/>
    <p:sldId id="269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8EA965E-48E4-467D-B49D-7592525AAF3D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47034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08AE2-97D8-4EBF-9974-CD61CED1947B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82838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51090250-C799-4389-A5C6-1A24D3D415D4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631A5-7FC7-4870-9288-17C51EFD03B4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2283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513F-96A9-465E-A365-9643AEEF5AAF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7114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93E6-21FF-4CB6-A75A-B083DC740E9C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5053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96479-5D06-4ED1-AE11-5CDA9E6D4815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58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F5DAE-3E1E-4736-BFBC-AFF0AD7621BF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1985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686DB-9ECA-4F86-B06B-E69E4FC21815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8924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DF0C8-AC47-4747-AFEF-7B0CB4D18EE8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00501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4CFA2-2716-4468-893A-0B7D3FBBDCE0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9537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7F0E6-1B04-4723-8014-B48DA7904EE3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8703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B075C-6F47-4B92-80AE-8B28B8BBCF02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6615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20E70760-002B-4E6E-939D-117966E404E4}" type="slidenum">
              <a:rPr lang="cs-CZ" altLang="sk-SK"/>
              <a:pPr/>
              <a:t>‹#›</a:t>
            </a:fld>
            <a:r>
              <a:rPr lang="sk-SK" altLang="sk-SK"/>
              <a:t>/10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CC88-3DE5-4AF1-A6E1-7A9FED4A6128}" type="slidenum">
              <a:rPr lang="cs-CZ" altLang="sk-SK"/>
              <a:pPr/>
              <a:t>1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5</a:t>
            </a:r>
            <a:endParaRPr lang="cs-CZ" altLang="sk-SK" sz="4000" b="1"/>
          </a:p>
        </p:txBody>
      </p:sp>
      <p:pic>
        <p:nvPicPr>
          <p:cNvPr id="2051" name="Picture 3" descr="C:\Pom\pom\KKUI-logo.gif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WINDOWS\Application Data\Microsoft\Media Catalog\Downloaded Clips\cl45\j017395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06779" y="2560638"/>
            <a:ext cx="501611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4000" b="1" dirty="0" err="1">
                <a:solidFill>
                  <a:srgbClr val="FF0000"/>
                </a:solidFill>
              </a:rPr>
              <a:t>Extenzion</a:t>
            </a:r>
            <a:r>
              <a:rPr lang="sk-SK" altLang="sk-SK" sz="4000" b="1" dirty="0" err="1">
                <a:solidFill>
                  <a:srgbClr val="FF0000"/>
                </a:solidFill>
              </a:rPr>
              <a:t>álne</a:t>
            </a:r>
            <a:r>
              <a:rPr lang="sk-SK" altLang="sk-SK" sz="4000" b="1" dirty="0">
                <a:solidFill>
                  <a:srgbClr val="FF0000"/>
                </a:solidFill>
              </a:rPr>
              <a:t> modely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dirty="0">
                <a:solidFill>
                  <a:srgbClr val="FF0000"/>
                </a:solidFill>
              </a:rPr>
              <a:t>Časť 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 err="1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8707-0D75-4638-B28D-D8247939DE88}" type="slidenum">
              <a:rPr lang="cs-CZ" altLang="sk-SK"/>
              <a:pPr/>
              <a:t>10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4096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40963" name="Rectangle 3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7. Dempsterová dvojica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</a:t>
            </a:r>
            <a:r>
              <a:rPr lang="en-US" altLang="sk-SK"/>
              <a:t>(</a:t>
            </a:r>
            <a:r>
              <a:rPr lang="sk-SK" altLang="sk-SK"/>
              <a:t>P</a:t>
            </a:r>
            <a:r>
              <a:rPr lang="en-US" altLang="sk-SK"/>
              <a:t>) = (a, b)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</a:t>
            </a:r>
            <a:r>
              <a:rPr lang="sk-SK" altLang="sk-SK"/>
              <a:t>P_</a:t>
            </a:r>
            <a:r>
              <a:rPr lang="en-US" altLang="sk-SK"/>
              <a:t>(H)				P</a:t>
            </a:r>
            <a:r>
              <a:rPr lang="sk-SK" altLang="sk-SK"/>
              <a:t>_</a:t>
            </a:r>
            <a:r>
              <a:rPr lang="en-US" altLang="sk-SK"/>
              <a:t>(~H)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</a:t>
            </a:r>
            <a:r>
              <a:rPr lang="sk-SK" altLang="sk-SK"/>
              <a:t>dolná pravdepodobnosť</a:t>
            </a:r>
            <a:r>
              <a:rPr lang="en-US" altLang="sk-SK"/>
              <a:t>		</a:t>
            </a:r>
            <a:r>
              <a:rPr lang="sk-SK" altLang="sk-SK"/>
              <a:t>dolná pravdepodobnosť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</a:t>
            </a:r>
            <a:r>
              <a:rPr lang="en-US" altLang="sk-SK"/>
              <a:t>platnosti</a:t>
            </a:r>
            <a:r>
              <a:rPr lang="sk-SK" altLang="sk-SK"/>
              <a:t>				neplatnosti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Transformácia dempsterovej dvojice na konfidenčný interval: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(a, b) = &lt;a, 1-b&gt;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&lt;a, b&gt; = (a, b)</a:t>
            </a:r>
            <a:endParaRPr lang="cs-CZ" altLang="sk-SK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1295400" y="1600200"/>
            <a:ext cx="3276600" cy="533400"/>
            <a:chOff x="1680" y="1200"/>
            <a:chExt cx="2064" cy="336"/>
          </a:xfrm>
        </p:grpSpPr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 flipH="1">
              <a:off x="1680" y="1200"/>
              <a:ext cx="48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2592" y="1200"/>
              <a:ext cx="115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5975-A4A6-4870-BDA2-3BFE7EEB23E0}" type="slidenum">
              <a:rPr lang="cs-CZ" altLang="sk-SK"/>
              <a:pPr/>
              <a:t>2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16392" name="Rectangle 8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Algebraická teória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Transformácie intervalov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Definícia funkcie GLOB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Ostatné kombinačné funkcie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Dempster-Shafferova metóda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Konfidenčný interval</a:t>
            </a:r>
            <a:endParaRPr lang="en-US" altLang="sk-SK"/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en-US" altLang="sk-SK"/>
              <a:t>Dempsterov</a:t>
            </a:r>
            <a:r>
              <a:rPr lang="sk-SK" altLang="sk-SK"/>
              <a:t>á</a:t>
            </a:r>
            <a:r>
              <a:rPr lang="en-US" altLang="sk-SK"/>
              <a:t> dvojica</a:t>
            </a:r>
            <a:endParaRPr lang="sk-SK" alt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D6AB-15BA-400F-A100-AAB3BCA92252}" type="slidenum">
              <a:rPr lang="cs-CZ" altLang="sk-SK"/>
              <a:pPr/>
              <a:t>3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32770" name="Rectangle 1026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2771" name="Rectangle 1027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Algebraická teória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2772" name="Rectangle 1028"/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Vznikla v Prahe. Autorom je prof. Hájek. Predstavuje zovšeobecňujúci prístup k spracovaniu neurčitosti. Je založená na algebraických vlastnostiach f-cie GLOB.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Neurčitosť sa vyjadruje váhou w </a:t>
            </a:r>
            <a:r>
              <a:rPr lang="sk-SK" altLang="sk-SK">
                <a:cs typeface="Times New Roman" panose="02020603050405020304" pitchFamily="18" charset="0"/>
              </a:rPr>
              <a:t>€</a:t>
            </a:r>
            <a:r>
              <a:rPr lang="sk-SK" altLang="sk-SK"/>
              <a:t> </a:t>
            </a:r>
            <a:r>
              <a:rPr lang="en-US" altLang="sk-SK"/>
              <a:t>&lt;-1,1&gt;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&lt;</a:t>
            </a:r>
            <a:r>
              <a:rPr lang="sk-SK" altLang="sk-SK"/>
              <a:t>určite nie </a:t>
            </a:r>
            <a:r>
              <a:rPr lang="en-US" altLang="sk-SK"/>
              <a:t>(</a:t>
            </a:r>
            <a:r>
              <a:rPr lang="sk-SK" altLang="sk-SK"/>
              <a:t>absolútne neplatí</a:t>
            </a:r>
            <a:r>
              <a:rPr lang="en-US" altLang="sk-SK"/>
              <a:t>)</a:t>
            </a:r>
            <a:r>
              <a:rPr lang="sk-SK" altLang="sk-SK"/>
              <a:t>, určite áno </a:t>
            </a:r>
            <a:r>
              <a:rPr lang="en-US" altLang="sk-SK"/>
              <a:t>(</a:t>
            </a:r>
            <a:r>
              <a:rPr lang="sk-SK" altLang="sk-SK"/>
              <a:t>absolútne platí</a:t>
            </a:r>
            <a:r>
              <a:rPr lang="en-US" altLang="sk-SK"/>
              <a:t>)&gt;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GLOB: </a:t>
            </a:r>
            <a:r>
              <a:rPr lang="en-US" altLang="sk-SK"/>
              <a:t>AK </a:t>
            </a:r>
            <a:r>
              <a:rPr lang="sk-SK" altLang="sk-SK"/>
              <a:t>má vlastnosti </a:t>
            </a:r>
            <a:r>
              <a:rPr lang="en-US" altLang="sk-SK"/>
              <a:t>(</a:t>
            </a:r>
            <a:r>
              <a:rPr lang="sk-SK" altLang="sk-SK"/>
              <a:t>komutatívnosti, asociatívnosti, neutrálneho a opačného prvku, monotónnosti</a:t>
            </a:r>
            <a:r>
              <a:rPr lang="en-US" altLang="sk-SK"/>
              <a:t>)</a:t>
            </a:r>
            <a:r>
              <a:rPr lang="sk-SK" altLang="sk-SK"/>
              <a:t> POTOM tvorí usporiadanú komutatívnu grupu </a:t>
            </a:r>
            <a:r>
              <a:rPr lang="en-US" altLang="sk-SK"/>
              <a:t>(</a:t>
            </a:r>
            <a:r>
              <a:rPr lang="sk-SK" altLang="sk-SK"/>
              <a:t>OAG – Ordered Abelian Group</a:t>
            </a:r>
            <a:r>
              <a:rPr lang="en-US" altLang="sk-SK"/>
              <a:t>)</a:t>
            </a:r>
            <a:r>
              <a:rPr lang="sk-SK" altLang="sk-SK"/>
              <a:t>, alebo Ábelovu grupu. Príklady: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</a:t>
            </a:r>
            <a:r>
              <a:rPr lang="sk-SK" altLang="sk-SK"/>
              <a:t>1.</a:t>
            </a:r>
            <a:r>
              <a:rPr lang="en-US" altLang="sk-SK"/>
              <a:t>	</a:t>
            </a:r>
            <a:r>
              <a:rPr lang="sk-SK" altLang="sk-SK"/>
              <a:t>„</a:t>
            </a:r>
            <a:r>
              <a:rPr lang="en-US" altLang="sk-SK"/>
              <a:t> + “ 			2.	</a:t>
            </a:r>
            <a:r>
              <a:rPr lang="sk-SK" altLang="sk-SK"/>
              <a:t>„ </a:t>
            </a:r>
            <a:r>
              <a:rPr lang="en-US" altLang="sk-SK"/>
              <a:t>* “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(-oo, +oo)			(0, +oo)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N = 0				N = 1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</a:rPr>
              <a:t>		</a:t>
            </a:r>
            <a:r>
              <a:rPr lang="cs-CZ" altLang="sk-SK">
                <a:cs typeface="Times New Roman" panose="02020603050405020304" pitchFamily="18" charset="0"/>
              </a:rPr>
              <a:t>¢</a:t>
            </a:r>
            <a:r>
              <a:rPr lang="en-US" altLang="sk-SK">
                <a:cs typeface="Times New Roman" panose="02020603050405020304" pitchFamily="18" charset="0"/>
              </a:rPr>
              <a:t>(x) = -x			¢(x) = 1/x</a:t>
            </a:r>
            <a:endParaRPr lang="cs-CZ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3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9928-55B3-4578-9239-B81A634BE7D2}" type="slidenum">
              <a:rPr lang="cs-CZ" altLang="sk-SK"/>
              <a:pPr/>
              <a:t>4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102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1027" name="Rectangle 3" descr="Large confetti"/>
          <p:cNvSpPr>
            <a:spLocks noChangeArrowheads="1"/>
          </p:cNvSpPr>
          <p:nvPr/>
        </p:nvSpPr>
        <p:spPr bwMode="auto">
          <a:xfrm>
            <a:off x="304800" y="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Transformácie intervalov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3400" y="1143000"/>
            <a:ext cx="8153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Neurčitosť	</a:t>
            </a:r>
            <a:r>
              <a:rPr lang="en-US" altLang="sk-SK"/>
              <a:t> &lt;-1,1&gt;			</a:t>
            </a:r>
            <a:r>
              <a:rPr lang="sk-SK" altLang="sk-SK"/>
              <a:t>nutnosť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Ábelova grupa</a:t>
            </a:r>
            <a:r>
              <a:rPr lang="en-US" altLang="sk-SK"/>
              <a:t> &lt;-oo, +oo&gt;</a:t>
            </a:r>
            <a:r>
              <a:rPr lang="sk-SK" altLang="sk-SK"/>
              <a:t>		transformácie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      f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x </a:t>
            </a:r>
            <a:r>
              <a:rPr lang="en-US" altLang="sk-SK">
                <a:cs typeface="Times New Roman" panose="02020603050405020304" pitchFamily="18" charset="0"/>
              </a:rPr>
              <a:t>€ &lt;-1,1&gt; </a:t>
            </a: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 x’ € (-oo,+oo)			      g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		      f			GLOB(x’,y’) = z’  z € &lt;-1,1&gt;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y </a:t>
            </a:r>
            <a:r>
              <a:rPr lang="en-US" altLang="sk-SK">
                <a:cs typeface="Times New Roman" panose="02020603050405020304" pitchFamily="18" charset="0"/>
              </a:rPr>
              <a:t>€ &lt;-1,1&gt; </a:t>
            </a: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 x’ € (-oo,+oo)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f:	&lt;-1,1&gt;  (-oo,+oo)			g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g:	(-oo,+oo)  &lt;-1,1&gt;		z’		z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	g(0) =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  <a:sym typeface="Wingdings" panose="05000000000000000000" pitchFamily="2" charset="2"/>
              </a:rPr>
              <a:t>	g(¢(x)) = ¢(g(x))		       ¢(z’)		¢(z)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				g</a:t>
            </a:r>
            <a:endParaRPr lang="cs-CZ" altLang="sk-SK"/>
          </a:p>
        </p:txBody>
      </p:sp>
      <p:sp>
        <p:nvSpPr>
          <p:cNvPr id="1109" name="Line 85"/>
          <p:cNvSpPr>
            <a:spLocks noChangeShapeType="1"/>
          </p:cNvSpPr>
          <p:nvPr/>
        </p:nvSpPr>
        <p:spPr bwMode="auto">
          <a:xfrm>
            <a:off x="4038600" y="1524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10" name="Line 86"/>
          <p:cNvSpPr>
            <a:spLocks noChangeShapeType="1"/>
          </p:cNvSpPr>
          <p:nvPr/>
        </p:nvSpPr>
        <p:spPr bwMode="auto">
          <a:xfrm>
            <a:off x="4191000" y="25908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11" name="Line 87"/>
          <p:cNvSpPr>
            <a:spLocks noChangeShapeType="1"/>
          </p:cNvSpPr>
          <p:nvPr/>
        </p:nvSpPr>
        <p:spPr bwMode="auto">
          <a:xfrm flipV="1">
            <a:off x="4191000" y="31242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13" name="Line 89"/>
          <p:cNvSpPr>
            <a:spLocks noChangeShapeType="1"/>
          </p:cNvSpPr>
          <p:nvPr/>
        </p:nvSpPr>
        <p:spPr bwMode="auto">
          <a:xfrm>
            <a:off x="5638800" y="4572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15" name="Line 91"/>
          <p:cNvSpPr>
            <a:spLocks noChangeShapeType="1"/>
          </p:cNvSpPr>
          <p:nvPr/>
        </p:nvSpPr>
        <p:spPr bwMode="auto">
          <a:xfrm>
            <a:off x="5638800" y="5410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16" name="Line 92"/>
          <p:cNvSpPr>
            <a:spLocks noChangeShapeType="1"/>
          </p:cNvSpPr>
          <p:nvPr/>
        </p:nvSpPr>
        <p:spPr bwMode="auto">
          <a:xfrm>
            <a:off x="52578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70866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22CE-E44E-49D3-8BE7-407F83F3A164}" type="slidenum">
              <a:rPr lang="cs-CZ" altLang="sk-SK"/>
              <a:pPr/>
              <a:t>5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2048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0483" name="Rectangle 3" descr="Large confetti"/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Definícia funkcie GLOB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1000" y="7620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Skladá príspevky jednotlivých pravidiel s tým istým záverom do aposteriórnej pravdepodobnosti záveru.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 realizovaná: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1. Pre „</a:t>
            </a:r>
            <a:r>
              <a:rPr lang="en-US" altLang="sk-SK"/>
              <a:t>+</a:t>
            </a:r>
            <a:r>
              <a:rPr lang="sk-SK" altLang="sk-SK"/>
              <a:t>“:	GLOB</a:t>
            </a:r>
            <a:r>
              <a:rPr lang="en-US" altLang="sk-SK"/>
              <a:t>(x,y) = g(f(x) + f(y)) = g(z)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2</a:t>
            </a:r>
            <a:r>
              <a:rPr lang="sk-SK" altLang="sk-SK"/>
              <a:t>. Pre „</a:t>
            </a:r>
            <a:r>
              <a:rPr lang="en-US" altLang="sk-SK"/>
              <a:t>*</a:t>
            </a:r>
            <a:r>
              <a:rPr lang="sk-SK" altLang="sk-SK"/>
              <a:t>“</a:t>
            </a:r>
            <a:r>
              <a:rPr lang="en-US" altLang="sk-SK"/>
              <a:t>		</a:t>
            </a:r>
            <a:r>
              <a:rPr lang="sk-SK" altLang="sk-SK"/>
              <a:t>GLOB</a:t>
            </a:r>
            <a:r>
              <a:rPr lang="en-US" altLang="sk-SK"/>
              <a:t>(x,y) = g(f(x) * f(y)) = g(z)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Algebraická teória dokáže emulovať: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Subjektívnu Bayes-ovskú metódu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-Dempster-Shafferovu metódu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5206-B8BD-4275-A335-09F133ACB460}" type="slidenum">
              <a:rPr lang="cs-CZ" altLang="sk-SK"/>
              <a:pPr/>
              <a:t>6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29698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9699" name="Rectangle 3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Ostatné kombinačné funkcie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1066800"/>
            <a:ext cx="815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NEG</a:t>
            </a:r>
            <a:r>
              <a:rPr lang="en-US" altLang="sk-SK"/>
              <a:t>(</a:t>
            </a:r>
            <a:r>
              <a:rPr lang="sk-SK" altLang="sk-SK"/>
              <a:t>w</a:t>
            </a:r>
            <a:r>
              <a:rPr lang="en-US" altLang="sk-SK"/>
              <a:t>) = – </a:t>
            </a:r>
            <a:r>
              <a:rPr lang="sk-SK" altLang="sk-SK"/>
              <a:t>w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CONJ</a:t>
            </a:r>
            <a:r>
              <a:rPr lang="en-US" altLang="sk-SK"/>
              <a:t>(</a:t>
            </a:r>
            <a:r>
              <a:rPr lang="sk-SK" altLang="sk-SK"/>
              <a:t>w</a:t>
            </a:r>
            <a:r>
              <a:rPr lang="en-US" altLang="sk-SK"/>
              <a:t>1 &amp; </a:t>
            </a:r>
            <a:r>
              <a:rPr lang="sk-SK" altLang="sk-SK"/>
              <a:t>w</a:t>
            </a:r>
            <a:r>
              <a:rPr lang="en-US" altLang="sk-SK"/>
              <a:t>2) = min (</a:t>
            </a:r>
            <a:r>
              <a:rPr lang="sk-SK" altLang="sk-SK"/>
              <a:t>w</a:t>
            </a:r>
            <a:r>
              <a:rPr lang="en-US" altLang="sk-SK"/>
              <a:t>1, </a:t>
            </a:r>
            <a:r>
              <a:rPr lang="sk-SK" altLang="sk-SK"/>
              <a:t>w</a:t>
            </a:r>
            <a:r>
              <a:rPr lang="en-US" altLang="sk-SK"/>
              <a:t>2)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DISJ</a:t>
            </a:r>
            <a:r>
              <a:rPr lang="en-US" altLang="sk-SK"/>
              <a:t>(w1 v w2) = max (w1, w2)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CTR</a:t>
            </a:r>
            <a:r>
              <a:rPr lang="en-US" altLang="sk-SK"/>
              <a:t> = 	0 	pre a &lt;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</a:t>
            </a:r>
            <a:r>
              <a:rPr lang="en-US" altLang="sk-SK">
                <a:solidFill>
                  <a:srgbClr val="FF0000"/>
                </a:solidFill>
              </a:rPr>
              <a:t>w*a	pre a &gt;=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CTR</a:t>
            </a:r>
            <a:r>
              <a:rPr lang="en-US" altLang="sk-SK"/>
              <a:t> = 	0 			pre a &lt;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solidFill>
                  <a:srgbClr val="2E69FF"/>
                </a:solidFill>
              </a:rPr>
              <a:t>			min (a, w)		pre a &gt;= 0, w &gt;=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</a:t>
            </a:r>
            <a:r>
              <a:rPr lang="en-US" altLang="sk-SK">
                <a:solidFill>
                  <a:srgbClr val="00CC99"/>
                </a:solidFill>
              </a:rPr>
              <a:t>max (0, a+w-1)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</a:t>
            </a:r>
            <a:r>
              <a:rPr lang="en-US" altLang="sk-SK">
                <a:solidFill>
                  <a:srgbClr val="2E69FF"/>
                </a:solidFill>
              </a:rPr>
              <a:t>min (a, - w)		pre a &gt;= 0, w &lt;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</a:t>
            </a:r>
            <a:r>
              <a:rPr lang="en-US" altLang="sk-SK">
                <a:solidFill>
                  <a:srgbClr val="00CC99"/>
                </a:solidFill>
              </a:rPr>
              <a:t>max (0, a-w-1)</a:t>
            </a:r>
            <a:endParaRPr lang="en-US" altLang="sk-SK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27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2C6C-67AD-4F1C-B5A3-DF07DB470CC9}" type="slidenum">
              <a:rPr lang="cs-CZ" altLang="sk-SK"/>
              <a:pPr/>
              <a:t>7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3686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6867" name="Rectangle 3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Ostatné kombinačné funkcie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9600" y="9906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			CTR</a:t>
            </a:r>
            <a:endParaRPr lang="en-US" altLang="sk-SK">
              <a:solidFill>
                <a:srgbClr val="FF0000"/>
              </a:solidFill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3581400" y="12192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066800" y="36576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3581400" y="2514600"/>
            <a:ext cx="36576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3581400" y="2514600"/>
            <a:ext cx="3657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581400" y="4800600"/>
            <a:ext cx="3657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581400" y="5334000"/>
            <a:ext cx="3657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581400" y="1981200"/>
            <a:ext cx="3657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7239000" y="1981200"/>
            <a:ext cx="0" cy="3352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3581400" y="2514600"/>
            <a:ext cx="2362200" cy="1143000"/>
          </a:xfrm>
          <a:prstGeom prst="line">
            <a:avLst/>
          </a:prstGeom>
          <a:noFill/>
          <a:ln w="38100">
            <a:solidFill>
              <a:srgbClr val="2E6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943600" y="2514600"/>
            <a:ext cx="0" cy="2286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 flipV="1">
            <a:off x="3581400" y="3657600"/>
            <a:ext cx="23622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943600" y="2514600"/>
            <a:ext cx="1295400" cy="0"/>
          </a:xfrm>
          <a:prstGeom prst="line">
            <a:avLst/>
          </a:prstGeom>
          <a:noFill/>
          <a:ln w="38100">
            <a:solidFill>
              <a:srgbClr val="2E6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5105400" y="2514600"/>
            <a:ext cx="2133600" cy="1143000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H="1">
            <a:off x="3581400" y="3657600"/>
            <a:ext cx="1524000" cy="0"/>
          </a:xfrm>
          <a:prstGeom prst="line">
            <a:avLst/>
          </a:prstGeom>
          <a:noFill/>
          <a:ln w="38100">
            <a:solidFill>
              <a:srgbClr val="00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105400" y="3657600"/>
            <a:ext cx="21336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7620000" y="3048000"/>
            <a:ext cx="77628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sk-SK"/>
              <a:t>a</a:t>
            </a:r>
            <a:endParaRPr lang="cs-CZ" altLang="sk-SK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743200" y="1752600"/>
            <a:ext cx="7937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sk-SK"/>
              <a:t>1</a:t>
            </a:r>
            <a:endParaRPr lang="cs-CZ" altLang="sk-SK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667000" y="2286000"/>
            <a:ext cx="8620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sk-SK"/>
              <a:t>w</a:t>
            </a:r>
            <a:endParaRPr lang="cs-CZ" altLang="sk-SK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590800" y="4572000"/>
            <a:ext cx="9636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sk-SK"/>
              <a:t>-w</a:t>
            </a:r>
            <a:endParaRPr lang="cs-CZ" altLang="sk-SK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8953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sk-SK"/>
              <a:t>-1</a:t>
            </a:r>
            <a:endParaRPr lang="cs-CZ" altLang="sk-SK"/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6477000" y="3657600"/>
            <a:ext cx="7937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sk-SK"/>
              <a:t>1</a:t>
            </a:r>
            <a:endParaRPr lang="cs-CZ" alt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ACAC-AD94-4BE1-A70C-0D9CCBB684D8}" type="slidenum">
              <a:rPr lang="cs-CZ" altLang="sk-SK"/>
              <a:pPr/>
              <a:t>8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37890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7891" name="Rectangle 3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sk-SK" sz="3600">
                <a:solidFill>
                  <a:srgbClr val="FF0000"/>
                </a:solidFill>
              </a:rPr>
              <a:t>5</a:t>
            </a:r>
            <a:r>
              <a:rPr lang="sk-SK" altLang="sk-SK" sz="3600">
                <a:solidFill>
                  <a:srgbClr val="FF0000"/>
                </a:solidFill>
              </a:rPr>
              <a:t>. </a:t>
            </a:r>
            <a:r>
              <a:rPr lang="en-US" altLang="sk-SK" sz="3600">
                <a:solidFill>
                  <a:srgbClr val="FF0000"/>
                </a:solidFill>
              </a:rPr>
              <a:t>Dempster Shafferova </a:t>
            </a:r>
            <a:r>
              <a:rPr lang="sk-SK" altLang="sk-SK" sz="3600">
                <a:solidFill>
                  <a:srgbClr val="FF0000"/>
                </a:solidFill>
              </a:rPr>
              <a:t>metóda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Vznikla mimo rámca UI. Bola prispôsobená na manipuláciu s neurčitosťou.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Používa numerickú, absolútnu, dvojhodnotovú reprezentáciu neurčitosti v BD aj v BZ.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Zaoberá sa iba funkciou GLOB. Ostatné kombinačné f-cie preberá z iných modelov, pričom ich prispôsobuje pre prácu s intervalovo definovanou neurčitosťou.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Neurčitosť reprezentuje „konfidenčným intervalom.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Napr.: P</a:t>
            </a:r>
            <a:r>
              <a:rPr lang="en-US" altLang="sk-SK"/>
              <a:t>(</a:t>
            </a:r>
            <a:r>
              <a:rPr lang="sk-SK" altLang="sk-SK"/>
              <a:t>pevnina</a:t>
            </a:r>
            <a:r>
              <a:rPr lang="en-US" altLang="sk-SK"/>
              <a:t>) </a:t>
            </a:r>
            <a:r>
              <a:rPr lang="en-US" altLang="sk-SK">
                <a:cs typeface="Times New Roman" panose="02020603050405020304" pitchFamily="18" charset="0"/>
              </a:rPr>
              <a:t>€ &lt;P1, P2&gt;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cs typeface="Times New Roman" panose="02020603050405020304" pitchFamily="18" charset="0"/>
              </a:rPr>
              <a:t>	P1…</a:t>
            </a:r>
            <a:r>
              <a:rPr lang="sk-SK" altLang="sk-SK"/>
              <a:t>pravdepodobnosť, že trafím pevninu, ak pod knihou je more </a:t>
            </a:r>
            <a:r>
              <a:rPr lang="en-US" altLang="sk-SK"/>
              <a:t>(</a:t>
            </a:r>
            <a:r>
              <a:rPr lang="sk-SK" altLang="sk-SK"/>
              <a:t>všetky body pevniny, ktoré vidím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P2... pravdepodobnosť, že trafím pevninu, ak pod knihou je pevnina </a:t>
            </a:r>
            <a:r>
              <a:rPr lang="en-US" altLang="sk-SK"/>
              <a:t>(</a:t>
            </a:r>
            <a:r>
              <a:rPr lang="sk-SK" altLang="sk-SK"/>
              <a:t>všetky body pevniny, ktoré vidím </a:t>
            </a:r>
            <a:r>
              <a:rPr lang="en-US" altLang="sk-SK"/>
              <a:t>+</a:t>
            </a:r>
            <a:r>
              <a:rPr lang="sk-SK" altLang="sk-SK"/>
              <a:t> všetky body pod knihou</a:t>
            </a:r>
            <a:r>
              <a:rPr lang="en-US" altLang="sk-SK"/>
              <a:t>)</a:t>
            </a:r>
            <a:r>
              <a:rPr lang="sk-SK" altLang="sk-SK"/>
              <a:t>.</a:t>
            </a:r>
            <a:endParaRPr lang="cs-CZ" alt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8516-328D-4CFB-99A3-62C12311FD1F}" type="slidenum">
              <a:rPr lang="cs-CZ" altLang="sk-SK"/>
              <a:pPr/>
              <a:t>9</a:t>
            </a:fld>
            <a:r>
              <a:rPr lang="sk-SK" altLang="sk-SK"/>
              <a:t>/10</a:t>
            </a:r>
            <a:endParaRPr lang="cs-CZ" altLang="sk-SK"/>
          </a:p>
        </p:txBody>
      </p:sp>
      <p:sp>
        <p:nvSpPr>
          <p:cNvPr id="38914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8915" name="Rectangle 3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Konfidenčný interval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P</a:t>
            </a:r>
            <a:r>
              <a:rPr lang="en-US" altLang="sk-SK" b="1"/>
              <a:t>(</a:t>
            </a:r>
            <a:r>
              <a:rPr lang="sk-SK" altLang="sk-SK" b="1"/>
              <a:t>pevnina</a:t>
            </a:r>
            <a:r>
              <a:rPr lang="en-US" altLang="sk-SK" b="1"/>
              <a:t>) </a:t>
            </a:r>
            <a:r>
              <a:rPr lang="en-US" altLang="sk-SK" b="1">
                <a:cs typeface="Times New Roman" panose="02020603050405020304" pitchFamily="18" charset="0"/>
              </a:rPr>
              <a:t>€ &lt;P1, P2&gt;</a:t>
            </a:r>
            <a:r>
              <a:rPr lang="sk-SK" altLang="sk-SK"/>
              <a:t> </a:t>
            </a:r>
            <a:r>
              <a:rPr lang="en-US" altLang="sk-SK"/>
              <a:t>		</a:t>
            </a:r>
            <a:r>
              <a:rPr lang="sk-SK" altLang="sk-SK"/>
              <a:t>od zaručeného k možnému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P</a:t>
            </a:r>
            <a:r>
              <a:rPr lang="en-US" altLang="sk-SK"/>
              <a:t>(~</a:t>
            </a:r>
            <a:r>
              <a:rPr lang="sk-SK" altLang="sk-SK"/>
              <a:t>pevnina</a:t>
            </a:r>
            <a:r>
              <a:rPr lang="en-US" altLang="sk-SK"/>
              <a:t>) </a:t>
            </a:r>
            <a:r>
              <a:rPr lang="en-US" altLang="sk-SK">
                <a:cs typeface="Times New Roman" panose="02020603050405020304" pitchFamily="18" charset="0"/>
              </a:rPr>
              <a:t>€ &lt;1-P2, 1-P1&gt;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P_</a:t>
            </a:r>
            <a:r>
              <a:rPr lang="en-US" altLang="sk-SK"/>
              <a:t>(H)				P^(H)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</a:t>
            </a:r>
            <a:r>
              <a:rPr lang="sk-SK" altLang="sk-SK"/>
              <a:t>dolná pravdepodobnosť</a:t>
            </a:r>
            <a:r>
              <a:rPr lang="en-US" altLang="sk-SK"/>
              <a:t>		</a:t>
            </a:r>
            <a:r>
              <a:rPr lang="sk-SK" altLang="sk-SK"/>
              <a:t>     horná pravdepodobnosť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zaručená hodnota 	         stupeň prípustnosti</a:t>
            </a:r>
            <a:r>
              <a:rPr lang="en-US" altLang="sk-SK"/>
              <a:t>, </a:t>
            </a:r>
            <a:r>
              <a:rPr lang="sk-SK" altLang="sk-SK"/>
              <a:t>možnosti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stupeň dôvery </a:t>
            </a:r>
            <a:r>
              <a:rPr lang="en-US" altLang="sk-SK"/>
              <a:t>(degree of believe)</a:t>
            </a:r>
            <a:r>
              <a:rPr lang="sk-SK" altLang="sk-SK"/>
              <a:t>     </a:t>
            </a:r>
            <a:r>
              <a:rPr lang="en-US" altLang="sk-SK"/>
              <a:t>(degree of plausibility)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P</a:t>
            </a:r>
            <a:r>
              <a:rPr lang="en-US" altLang="sk-SK"/>
              <a:t>_(H) + P^(~H) = 1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P^(H) + P_(~H) = 1	</a:t>
            </a:r>
            <a:r>
              <a:rPr lang="en-US" altLang="sk-SK">
                <a:sym typeface="Wingdings" panose="05000000000000000000" pitchFamily="2" charset="2"/>
              </a:rPr>
              <a:t>	P^(H) = 1 – P_(~H)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P_(H) &lt;= </a:t>
            </a:r>
            <a:r>
              <a:rPr lang="en-US" altLang="sk-SK" b="1"/>
              <a:t>P(H)</a:t>
            </a:r>
            <a:r>
              <a:rPr lang="en-US" altLang="sk-SK"/>
              <a:t> &lt;= P^(H) = 1 – P_(~H)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Šírka konfidenčného intervalu sa nazýva VÁGNOSŤ</a:t>
            </a:r>
            <a:endParaRPr lang="cs-CZ" altLang="sk-SK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2667000" y="19050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114800" y="1905000"/>
            <a:ext cx="1828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1586</TotalTime>
  <Words>1069</Words>
  <Application>Microsoft Office PowerPoint</Application>
  <PresentationFormat>Prezentácia na obrazovke (4:3)</PresentationFormat>
  <Paragraphs>121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Rýžový papír</vt:lpstr>
      <vt:lpstr>ZNALOSTNÉ SYSTÉMY  prednáška č. 5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Kristína Machová</cp:lastModifiedBy>
  <cp:revision>59</cp:revision>
  <dcterms:created xsi:type="dcterms:W3CDTF">2003-10-06T09:07:28Z</dcterms:created>
  <dcterms:modified xsi:type="dcterms:W3CDTF">2020-09-22T11:52:46Z</dcterms:modified>
</cp:coreProperties>
</file>