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6" r:id="rId2"/>
    <p:sldId id="259" r:id="rId3"/>
    <p:sldId id="272" r:id="rId4"/>
    <p:sldId id="273" r:id="rId5"/>
    <p:sldId id="260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2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669D8286-FC1D-41C3-A20C-05B86E82534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70765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12C79-5937-4BF8-87D3-6ADC1CB651CF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89892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E8BB4304-152E-4438-AF6C-FFC45A41CD73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6FE50-835C-4921-9416-95406F15AF5C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23801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B3CA6-79C8-4D38-BCB6-AC78C8635B9E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0590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DF035-C9F3-4FA7-9A87-1988F803D77B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9621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F1F2-0598-4CEA-B002-A0B7DFCA6805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4109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A2BD-5A4C-4FC2-A422-DE0AB101B0DD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1122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620DA-D7F6-4C13-9262-4B6DEB1C3AAF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1582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61FBC-557B-4B17-8841-400D506678AB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1963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2D14D-9C18-472E-9B43-3B27E745990A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4822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24E7-3AE8-4F8A-86B9-73F054F9CF6B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1193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48D67-B127-45C4-BCE8-0A32632C8B27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1840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696E6BF9-E553-4106-9276-C86EFE609DCC}" type="slidenum">
              <a:rPr lang="cs-CZ" altLang="sk-SK"/>
              <a:pPr/>
              <a:t>‹#›</a:t>
            </a:fld>
            <a:r>
              <a:rPr lang="sk-SK" altLang="sk-SK"/>
              <a:t>/8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9AC2-B9B5-429B-A12E-866B82BE515F}" type="slidenum">
              <a:rPr lang="cs-CZ" altLang="sk-SK"/>
              <a:pPr/>
              <a:t>1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</a:t>
            </a:r>
            <a:r>
              <a:rPr lang="en-US" altLang="sk-SK" sz="4000" b="1"/>
              <a:t>4</a:t>
            </a:r>
            <a:endParaRPr lang="cs-CZ" altLang="sk-SK" sz="4000" b="1"/>
          </a:p>
        </p:txBody>
      </p:sp>
      <p:pic>
        <p:nvPicPr>
          <p:cNvPr id="2051" name="Picture 3" descr="C:\Pom\pom\KKUI-logo.gif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WINDOWS\Application Data\Microsoft\Media Catalog\Downloaded Clips\cl45\j017395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06779" y="2560638"/>
            <a:ext cx="501611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4000" b="1" dirty="0" err="1">
                <a:solidFill>
                  <a:srgbClr val="FF0000"/>
                </a:solidFill>
              </a:rPr>
              <a:t>Extenzion</a:t>
            </a:r>
            <a:r>
              <a:rPr lang="sk-SK" altLang="sk-SK" sz="4000" b="1" dirty="0" err="1">
                <a:solidFill>
                  <a:srgbClr val="FF0000"/>
                </a:solidFill>
              </a:rPr>
              <a:t>álne</a:t>
            </a:r>
            <a:r>
              <a:rPr lang="sk-SK" altLang="sk-SK" sz="4000" b="1" dirty="0">
                <a:solidFill>
                  <a:srgbClr val="FF0000"/>
                </a:solidFill>
              </a:rPr>
              <a:t> modely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dirty="0">
                <a:solidFill>
                  <a:srgbClr val="FF0000"/>
                </a:solidFill>
              </a:rPr>
              <a:t>Časť 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 err="1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1AF9-6746-4144-80A2-32ED3FE72ABA}" type="slidenum">
              <a:rPr lang="cs-CZ" altLang="sk-SK"/>
              <a:pPr/>
              <a:t>2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16392" name="Rectangle 8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Subjektívna Bayes-ovská metóda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Kombinačná funkcia CTR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Kombinačná funkcia GLOB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Ostatné kombinačné funkcie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Intuitívny model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Vlastnosti funkcie GLOB</a:t>
            </a:r>
          </a:p>
          <a:p>
            <a:pPr marL="990600" lvl="1" indent="-533400">
              <a:buFontTx/>
              <a:buNone/>
            </a:pPr>
            <a:endParaRPr lang="sk-SK" altLang="sk-SK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D8D5-3D84-472D-99D5-1A9915C2FC8E}" type="slidenum">
              <a:rPr lang="cs-CZ" altLang="sk-SK"/>
              <a:pPr/>
              <a:t>3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32770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2771" name="Rectangle 3" descr="Large confetti"/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Subjektívna Bayes-ovská metóda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Subjektívna def. pravdepodobnosti</a:t>
            </a:r>
            <a:r>
              <a:rPr lang="sk-SK" altLang="sk-SK"/>
              <a:t> je </a:t>
            </a:r>
            <a:r>
              <a:rPr lang="sk-SK" altLang="sk-SK" b="1"/>
              <a:t>odhad</a:t>
            </a:r>
            <a:r>
              <a:rPr lang="sk-SK" altLang="sk-SK"/>
              <a:t> výskytu javu v pomere ku všetkým výskytom všetkých javov.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Zohľadňuje </a:t>
            </a:r>
            <a:r>
              <a:rPr lang="sk-SK" altLang="sk-SK" b="1"/>
              <a:t>neurčitosť pravidiel a výrokov</a:t>
            </a:r>
            <a:r>
              <a:rPr lang="sk-SK" altLang="sk-SK"/>
              <a:t>, </a:t>
            </a:r>
            <a:r>
              <a:rPr lang="sk-SK" altLang="sk-SK" b="1"/>
              <a:t>apriórnu</a:t>
            </a:r>
            <a:r>
              <a:rPr lang="sk-SK" altLang="sk-SK"/>
              <a:t> a </a:t>
            </a:r>
            <a:r>
              <a:rPr lang="sk-SK" altLang="sk-SK" b="1"/>
              <a:t>aposteriórnu</a:t>
            </a:r>
            <a:r>
              <a:rPr lang="sk-SK" altLang="sk-SK"/>
              <a:t> vyjadrenú </a:t>
            </a:r>
            <a:r>
              <a:rPr lang="sk-SK" altLang="sk-SK" b="1"/>
              <a:t>absolútne</a:t>
            </a:r>
            <a:r>
              <a:rPr lang="sk-SK" altLang="sk-SK"/>
              <a:t> alebo </a:t>
            </a:r>
            <a:r>
              <a:rPr lang="sk-SK" altLang="sk-SK" b="1"/>
              <a:t>relatívne</a:t>
            </a:r>
            <a:r>
              <a:rPr lang="en-US" altLang="sk-SK" b="1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ABSOLÚTNE vyjadrenie používa podmienené pravd.</a:t>
            </a:r>
            <a:r>
              <a:rPr lang="en-US" altLang="sk-SK"/>
              <a:t>-sti.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</a:t>
            </a:r>
            <a:r>
              <a:rPr lang="en-US" altLang="sk-SK"/>
              <a:t>(H/E)…pravd. </a:t>
            </a:r>
            <a:r>
              <a:rPr lang="sk-SK" altLang="sk-SK"/>
              <a:t>záveru H v prípade splnenia predpokladu E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</a:t>
            </a:r>
            <a:r>
              <a:rPr lang="en-US" altLang="sk-SK"/>
              <a:t>(H/~E)…pravd. </a:t>
            </a:r>
            <a:r>
              <a:rPr lang="sk-SK" altLang="sk-SK"/>
              <a:t>záveru H v prípade nesplnenia predpokladu E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sk-SK"/>
              <a:t>RELAT</a:t>
            </a:r>
            <a:r>
              <a:rPr lang="sk-SK" altLang="sk-SK"/>
              <a:t>ÍVNE vyjadrenie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Miera postačiteľnosti LS</a:t>
            </a:r>
            <a:r>
              <a:rPr lang="en-US" altLang="sk-SK"/>
              <a:t> (logical sufficiency) </a:t>
            </a:r>
            <a:r>
              <a:rPr lang="sk-SK" altLang="sk-SK"/>
              <a:t>O</a:t>
            </a:r>
            <a:r>
              <a:rPr lang="en-US" altLang="sk-SK"/>
              <a:t>(H/E)=LS*O(H)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Miera nezbytnosti LN </a:t>
            </a:r>
            <a:r>
              <a:rPr lang="en-US" altLang="sk-SK"/>
              <a:t>(</a:t>
            </a:r>
            <a:r>
              <a:rPr lang="sk-SK" altLang="sk-SK"/>
              <a:t>logical necessity</a:t>
            </a:r>
            <a:r>
              <a:rPr lang="en-US" altLang="sk-SK"/>
              <a:t>) O(H/~E)=LN*O(H)</a:t>
            </a:r>
            <a:endParaRPr lang="cs-CZ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2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46D28-E27B-41CE-B3D7-4666D2DADA5E}" type="slidenum">
              <a:rPr lang="cs-CZ" altLang="sk-SK"/>
              <a:pPr/>
              <a:t>4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102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1027" name="Rectangle 3" descr="Large confetti"/>
          <p:cNvSpPr>
            <a:spLocks noChangeArrowheads="1"/>
          </p:cNvSpPr>
          <p:nvPr/>
        </p:nvSpPr>
        <p:spPr bwMode="auto">
          <a:xfrm>
            <a:off x="304800" y="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Kombinačná funkcia CTR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" y="3886200"/>
            <a:ext cx="8153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Pre	0 &lt;= P(E/E’) &lt;= P(E)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P(H/E’)</a:t>
            </a:r>
            <a:r>
              <a:rPr lang="sk-SK" altLang="sk-SK"/>
              <a:t> </a:t>
            </a:r>
            <a:r>
              <a:rPr lang="en-US" altLang="sk-SK"/>
              <a:t>= P(H/~E) + [(P(H)-P(H/~E))/P(E)]*P(E/E’)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Pre	P(E) &lt;= P(E/E’) &lt;= 1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P(H/E’)</a:t>
            </a:r>
            <a:r>
              <a:rPr lang="sk-SK" altLang="sk-SK"/>
              <a:t> </a:t>
            </a:r>
            <a:r>
              <a:rPr lang="en-US" altLang="sk-SK"/>
              <a:t>= P(H) + [(P(H/E)-P(H))/(1-P(E))]*[P(E/E’)-P(E)]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cs-CZ" altLang="sk-SK"/>
          </a:p>
        </p:txBody>
      </p:sp>
      <p:grpSp>
        <p:nvGrpSpPr>
          <p:cNvPr id="1108" name="Group 84"/>
          <p:cNvGrpSpPr>
            <a:grpSpLocks/>
          </p:cNvGrpSpPr>
          <p:nvPr/>
        </p:nvGrpSpPr>
        <p:grpSpPr bwMode="auto">
          <a:xfrm>
            <a:off x="990600" y="685800"/>
            <a:ext cx="7362825" cy="2782888"/>
            <a:chOff x="0" y="432"/>
            <a:chExt cx="4638" cy="1753"/>
          </a:xfrm>
        </p:grpSpPr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1104" y="62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1104" y="1872"/>
              <a:ext cx="31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88" name="Text Box 64"/>
            <p:cNvSpPr txBox="1">
              <a:spLocks noChangeArrowheads="1"/>
            </p:cNvSpPr>
            <p:nvPr/>
          </p:nvSpPr>
          <p:spPr bwMode="auto">
            <a:xfrm>
              <a:off x="960" y="432"/>
              <a:ext cx="72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sk-SK" altLang="sk-SK"/>
                <a:t>P</a:t>
              </a:r>
              <a:r>
                <a:rPr lang="en-US" altLang="sk-SK"/>
                <a:t>(H/E’)</a:t>
              </a:r>
              <a:endParaRPr lang="cs-CZ" altLang="sk-SK"/>
            </a:p>
          </p:txBody>
        </p:sp>
        <p:sp>
          <p:nvSpPr>
            <p:cNvPr id="1089" name="Text Box 65"/>
            <p:cNvSpPr txBox="1">
              <a:spLocks noChangeArrowheads="1"/>
            </p:cNvSpPr>
            <p:nvPr/>
          </p:nvSpPr>
          <p:spPr bwMode="auto">
            <a:xfrm>
              <a:off x="3936" y="1536"/>
              <a:ext cx="70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P(E/E’)</a:t>
              </a:r>
              <a:endParaRPr lang="cs-CZ" altLang="sk-SK"/>
            </a:p>
          </p:txBody>
        </p:sp>
        <p:sp>
          <p:nvSpPr>
            <p:cNvPr id="1090" name="Text Box 66"/>
            <p:cNvSpPr txBox="1">
              <a:spLocks noChangeArrowheads="1"/>
            </p:cNvSpPr>
            <p:nvPr/>
          </p:nvSpPr>
          <p:spPr bwMode="auto">
            <a:xfrm>
              <a:off x="720" y="1920"/>
              <a:ext cx="21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0</a:t>
              </a:r>
              <a:endParaRPr lang="cs-CZ" altLang="sk-SK"/>
            </a:p>
          </p:txBody>
        </p:sp>
        <p:sp>
          <p:nvSpPr>
            <p:cNvPr id="1091" name="Text Box 67"/>
            <p:cNvSpPr txBox="1">
              <a:spLocks noChangeArrowheads="1"/>
            </p:cNvSpPr>
            <p:nvPr/>
          </p:nvSpPr>
          <p:spPr bwMode="auto">
            <a:xfrm>
              <a:off x="3312" y="1920"/>
              <a:ext cx="21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1</a:t>
              </a:r>
              <a:endParaRPr lang="cs-CZ" altLang="sk-SK"/>
            </a:p>
          </p:txBody>
        </p:sp>
        <p:sp>
          <p:nvSpPr>
            <p:cNvPr id="1092" name="Text Box 68"/>
            <p:cNvSpPr txBox="1">
              <a:spLocks noChangeArrowheads="1"/>
            </p:cNvSpPr>
            <p:nvPr/>
          </p:nvSpPr>
          <p:spPr bwMode="auto">
            <a:xfrm>
              <a:off x="1536" y="1920"/>
              <a:ext cx="468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P(E)</a:t>
              </a:r>
              <a:endParaRPr lang="cs-CZ" altLang="sk-SK"/>
            </a:p>
          </p:txBody>
        </p:sp>
        <p:sp>
          <p:nvSpPr>
            <p:cNvPr id="1093" name="Text Box 69"/>
            <p:cNvSpPr txBox="1">
              <a:spLocks noChangeArrowheads="1"/>
            </p:cNvSpPr>
            <p:nvPr/>
          </p:nvSpPr>
          <p:spPr bwMode="auto">
            <a:xfrm>
              <a:off x="86" y="668"/>
              <a:ext cx="66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P(H/E)</a:t>
              </a:r>
              <a:endParaRPr lang="cs-CZ" altLang="sk-SK"/>
            </a:p>
          </p:txBody>
        </p:sp>
        <p:sp>
          <p:nvSpPr>
            <p:cNvPr id="1094" name="Text Box 70"/>
            <p:cNvSpPr txBox="1">
              <a:spLocks noChangeArrowheads="1"/>
            </p:cNvSpPr>
            <p:nvPr/>
          </p:nvSpPr>
          <p:spPr bwMode="auto">
            <a:xfrm>
              <a:off x="240" y="960"/>
              <a:ext cx="49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P(H)</a:t>
              </a:r>
              <a:endParaRPr lang="cs-CZ" altLang="sk-SK"/>
            </a:p>
          </p:txBody>
        </p:sp>
        <p:sp>
          <p:nvSpPr>
            <p:cNvPr id="1095" name="Text Box 71"/>
            <p:cNvSpPr txBox="1">
              <a:spLocks noChangeArrowheads="1"/>
            </p:cNvSpPr>
            <p:nvPr/>
          </p:nvSpPr>
          <p:spPr bwMode="auto">
            <a:xfrm>
              <a:off x="0" y="1488"/>
              <a:ext cx="76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Wingdings" panose="05000000000000000000" pitchFamily="2" charset="2"/>
                <a:buNone/>
              </a:pPr>
              <a:r>
                <a:rPr lang="en-US" altLang="sk-SK"/>
                <a:t>P(H/~E)</a:t>
              </a:r>
              <a:endParaRPr lang="cs-CZ" altLang="sk-SK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1104" y="816"/>
              <a:ext cx="259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>
              <a:off x="3696" y="816"/>
              <a:ext cx="0" cy="105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1104" y="1104"/>
              <a:ext cx="91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>
              <a:off x="2016" y="1104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 flipV="1">
              <a:off x="1104" y="816"/>
              <a:ext cx="2592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 flipV="1">
              <a:off x="1104" y="1104"/>
              <a:ext cx="912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 flipV="1">
              <a:off x="2016" y="816"/>
              <a:ext cx="1680" cy="288"/>
            </a:xfrm>
            <a:prstGeom prst="line">
              <a:avLst/>
            </a:prstGeom>
            <a:noFill/>
            <a:ln w="38100">
              <a:solidFill>
                <a:srgbClr val="2E6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 flipV="1">
              <a:off x="1104" y="1344"/>
              <a:ext cx="1728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 flipV="1">
              <a:off x="2832" y="816"/>
              <a:ext cx="864" cy="52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33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1142-B1B2-4944-90DC-0FF69E94E803}" type="slidenum">
              <a:rPr lang="cs-CZ" altLang="sk-SK"/>
              <a:pPr/>
              <a:t>5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2048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0483" name="Rectangle 3" descr="Large confetti"/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Kombinačná funkcia GLOB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1000" y="762000"/>
            <a:ext cx="8305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Skladá príspevky jednotlivých pravidiel s tým istým záverom do aposteriórnej pravdepodobnosti záveru.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 realizovaná v relatívnom tvare: váha j-tého pravidla: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LS</a:t>
            </a:r>
            <a:r>
              <a:rPr lang="en-US" altLang="sk-SK"/>
              <a:t>j</a:t>
            </a:r>
            <a:r>
              <a:rPr lang="sk-SK" altLang="sk-SK"/>
              <a:t> </a:t>
            </a:r>
            <a:r>
              <a:rPr lang="en-US" altLang="sk-SK"/>
              <a:t>= O(H/Ej) / O(H)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O(H/E1’,…,En’) = (</a:t>
            </a:r>
            <a:r>
              <a:rPr lang="en-US" altLang="sk-SK">
                <a:cs typeface="Times New Roman" panose="02020603050405020304" pitchFamily="18" charset="0"/>
              </a:rPr>
              <a:t>¶LSj)*O(H)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P(H/E1’,…En’) = O(H/E1’,…,En’)/[1+O(H/E1’,…,En’)]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Neobvyklé prípady f-cie CTR</a:t>
            </a:r>
            <a:r>
              <a:rPr lang="sk-SK" altLang="sk-SK"/>
              <a:t>:</a:t>
            </a:r>
          </a:p>
        </p:txBody>
      </p:sp>
      <p:grpSp>
        <p:nvGrpSpPr>
          <p:cNvPr id="20513" name="Group 33"/>
          <p:cNvGrpSpPr>
            <a:grpSpLocks/>
          </p:cNvGrpSpPr>
          <p:nvPr/>
        </p:nvGrpSpPr>
        <p:grpSpPr bwMode="auto">
          <a:xfrm>
            <a:off x="0" y="4114800"/>
            <a:ext cx="8382000" cy="1890713"/>
            <a:chOff x="96" y="2352"/>
            <a:chExt cx="5280" cy="1191"/>
          </a:xfrm>
        </p:grpSpPr>
        <p:grpSp>
          <p:nvGrpSpPr>
            <p:cNvPr id="20501" name="Group 21"/>
            <p:cNvGrpSpPr>
              <a:grpSpLocks/>
            </p:cNvGrpSpPr>
            <p:nvPr/>
          </p:nvGrpSpPr>
          <p:grpSpPr bwMode="auto">
            <a:xfrm>
              <a:off x="480" y="2352"/>
              <a:ext cx="4896" cy="672"/>
              <a:chOff x="480" y="2352"/>
              <a:chExt cx="4896" cy="672"/>
            </a:xfrm>
          </p:grpSpPr>
          <p:grpSp>
            <p:nvGrpSpPr>
              <p:cNvPr id="20488" name="Group 8"/>
              <p:cNvGrpSpPr>
                <a:grpSpLocks/>
              </p:cNvGrpSpPr>
              <p:nvPr/>
            </p:nvGrpSpPr>
            <p:grpSpPr bwMode="auto">
              <a:xfrm>
                <a:off x="480" y="2352"/>
                <a:ext cx="1344" cy="672"/>
                <a:chOff x="384" y="2352"/>
                <a:chExt cx="1344" cy="672"/>
              </a:xfrm>
            </p:grpSpPr>
            <p:sp>
              <p:nvSpPr>
                <p:cNvPr id="20486" name="Line 6"/>
                <p:cNvSpPr>
                  <a:spLocks noChangeShapeType="1"/>
                </p:cNvSpPr>
                <p:nvPr/>
              </p:nvSpPr>
              <p:spPr bwMode="auto">
                <a:xfrm>
                  <a:off x="384" y="2352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487" name="Line 7"/>
                <p:cNvSpPr>
                  <a:spLocks noChangeShapeType="1"/>
                </p:cNvSpPr>
                <p:nvPr/>
              </p:nvSpPr>
              <p:spPr bwMode="auto">
                <a:xfrm>
                  <a:off x="384" y="3024"/>
                  <a:ext cx="13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pSp>
            <p:nvGrpSpPr>
              <p:cNvPr id="20489" name="Group 9"/>
              <p:cNvGrpSpPr>
                <a:grpSpLocks/>
              </p:cNvGrpSpPr>
              <p:nvPr/>
            </p:nvGrpSpPr>
            <p:grpSpPr bwMode="auto">
              <a:xfrm>
                <a:off x="4032" y="2352"/>
                <a:ext cx="1344" cy="672"/>
                <a:chOff x="384" y="2352"/>
                <a:chExt cx="1344" cy="672"/>
              </a:xfrm>
            </p:grpSpPr>
            <p:sp>
              <p:nvSpPr>
                <p:cNvPr id="20490" name="Line 10"/>
                <p:cNvSpPr>
                  <a:spLocks noChangeShapeType="1"/>
                </p:cNvSpPr>
                <p:nvPr/>
              </p:nvSpPr>
              <p:spPr bwMode="auto">
                <a:xfrm>
                  <a:off x="384" y="2352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491" name="Line 11"/>
                <p:cNvSpPr>
                  <a:spLocks noChangeShapeType="1"/>
                </p:cNvSpPr>
                <p:nvPr/>
              </p:nvSpPr>
              <p:spPr bwMode="auto">
                <a:xfrm>
                  <a:off x="384" y="3024"/>
                  <a:ext cx="13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pSp>
            <p:nvGrpSpPr>
              <p:cNvPr id="20492" name="Group 12"/>
              <p:cNvGrpSpPr>
                <a:grpSpLocks/>
              </p:cNvGrpSpPr>
              <p:nvPr/>
            </p:nvGrpSpPr>
            <p:grpSpPr bwMode="auto">
              <a:xfrm>
                <a:off x="2256" y="2352"/>
                <a:ext cx="1344" cy="672"/>
                <a:chOff x="384" y="2352"/>
                <a:chExt cx="1344" cy="672"/>
              </a:xfrm>
            </p:grpSpPr>
            <p:sp>
              <p:nvSpPr>
                <p:cNvPr id="20493" name="Line 13"/>
                <p:cNvSpPr>
                  <a:spLocks noChangeShapeType="1"/>
                </p:cNvSpPr>
                <p:nvPr/>
              </p:nvSpPr>
              <p:spPr bwMode="auto">
                <a:xfrm>
                  <a:off x="384" y="2352"/>
                  <a:ext cx="0" cy="6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0494" name="Line 14"/>
                <p:cNvSpPr>
                  <a:spLocks noChangeShapeType="1"/>
                </p:cNvSpPr>
                <p:nvPr/>
              </p:nvSpPr>
              <p:spPr bwMode="auto">
                <a:xfrm>
                  <a:off x="384" y="3024"/>
                  <a:ext cx="13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>
                <a:off x="480" y="2784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 flipV="1">
                <a:off x="1104" y="2448"/>
                <a:ext cx="528" cy="336"/>
              </a:xfrm>
              <a:prstGeom prst="line">
                <a:avLst/>
              </a:prstGeom>
              <a:noFill/>
              <a:ln w="38100">
                <a:solidFill>
                  <a:srgbClr val="2E6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576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 flipV="1">
                <a:off x="2832" y="2544"/>
                <a:ext cx="528" cy="240"/>
              </a:xfrm>
              <a:prstGeom prst="line">
                <a:avLst/>
              </a:prstGeom>
              <a:noFill/>
              <a:ln w="38100">
                <a:solidFill>
                  <a:srgbClr val="2E6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 flipV="1">
                <a:off x="4032" y="2544"/>
                <a:ext cx="576" cy="3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4608" y="2544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2E6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20512" name="Group 32"/>
            <p:cNvGrpSpPr>
              <a:grpSpLocks/>
            </p:cNvGrpSpPr>
            <p:nvPr/>
          </p:nvGrpSpPr>
          <p:grpSpPr bwMode="auto">
            <a:xfrm>
              <a:off x="96" y="3120"/>
              <a:ext cx="5101" cy="423"/>
              <a:chOff x="96" y="3120"/>
              <a:chExt cx="5101" cy="423"/>
            </a:xfrm>
          </p:grpSpPr>
          <p:grpSp>
            <p:nvGrpSpPr>
              <p:cNvPr id="20509" name="Group 29"/>
              <p:cNvGrpSpPr>
                <a:grpSpLocks/>
              </p:cNvGrpSpPr>
              <p:nvPr/>
            </p:nvGrpSpPr>
            <p:grpSpPr bwMode="auto">
              <a:xfrm>
                <a:off x="96" y="3120"/>
                <a:ext cx="2353" cy="423"/>
                <a:chOff x="0" y="3120"/>
                <a:chExt cx="2353" cy="423"/>
              </a:xfrm>
            </p:grpSpPr>
            <p:sp>
              <p:nvSpPr>
                <p:cNvPr id="2050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0" y="3120"/>
                  <a:ext cx="235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 sz="2000">
                      <a:solidFill>
                        <a:srgbClr val="FF0000"/>
                      </a:solidFill>
                    </a:rPr>
                    <a:t>nesplnenie</a:t>
                  </a:r>
                  <a:r>
                    <a:rPr lang="en-US" altLang="sk-SK" sz="2000">
                      <a:solidFill>
                        <a:srgbClr val="FF0000"/>
                      </a:solidFill>
                    </a:rPr>
                    <a:t> P </a:t>
                  </a:r>
                  <a:r>
                    <a:rPr lang="sk-SK" altLang="sk-SK" sz="2000">
                      <a:solidFill>
                        <a:srgbClr val="FF0000"/>
                      </a:solidFill>
                    </a:rPr>
                    <a:t>nemá na</a:t>
                  </a:r>
                  <a:r>
                    <a:rPr lang="en-US" altLang="sk-SK" sz="2000">
                      <a:solidFill>
                        <a:srgbClr val="FF0000"/>
                      </a:solidFill>
                    </a:rPr>
                    <a:t> H</a:t>
                  </a:r>
                  <a:r>
                    <a:rPr lang="sk-SK" altLang="sk-SK" sz="2000">
                      <a:solidFill>
                        <a:srgbClr val="FF0000"/>
                      </a:solidFill>
                    </a:rPr>
                    <a:t> vplyv</a:t>
                  </a:r>
                  <a:endParaRPr lang="cs-CZ" altLang="sk-SK" sz="20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50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0" y="3312"/>
                  <a:ext cx="190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 sz="2000">
                      <a:solidFill>
                        <a:srgbClr val="2E69FF"/>
                      </a:solidFill>
                    </a:rPr>
                    <a:t>splnenie</a:t>
                  </a:r>
                  <a:r>
                    <a:rPr lang="en-US" altLang="sk-SK" sz="2000">
                      <a:solidFill>
                        <a:srgbClr val="2E69FF"/>
                      </a:solidFill>
                    </a:rPr>
                    <a:t> P </a:t>
                  </a:r>
                  <a:r>
                    <a:rPr lang="sk-SK" altLang="sk-SK" sz="2000">
                      <a:solidFill>
                        <a:srgbClr val="2E69FF"/>
                      </a:solidFill>
                    </a:rPr>
                    <a:t>podporuje</a:t>
                  </a:r>
                  <a:r>
                    <a:rPr lang="en-US" altLang="sk-SK" sz="2000">
                      <a:solidFill>
                        <a:srgbClr val="2E69FF"/>
                      </a:solidFill>
                    </a:rPr>
                    <a:t> H</a:t>
                  </a:r>
                  <a:endParaRPr lang="cs-CZ" altLang="sk-SK" sz="2000">
                    <a:solidFill>
                      <a:srgbClr val="2E69FF"/>
                    </a:solidFill>
                  </a:endParaRPr>
                </a:p>
              </p:txBody>
            </p:sp>
          </p:grpSp>
          <p:grpSp>
            <p:nvGrpSpPr>
              <p:cNvPr id="20510" name="Group 30"/>
              <p:cNvGrpSpPr>
                <a:grpSpLocks/>
              </p:cNvGrpSpPr>
              <p:nvPr/>
            </p:nvGrpSpPr>
            <p:grpSpPr bwMode="auto">
              <a:xfrm>
                <a:off x="2448" y="3120"/>
                <a:ext cx="1208" cy="423"/>
                <a:chOff x="2160" y="3120"/>
                <a:chExt cx="1208" cy="423"/>
              </a:xfrm>
            </p:grpSpPr>
            <p:sp>
              <p:nvSpPr>
                <p:cNvPr id="205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160" y="3120"/>
                  <a:ext cx="103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 sz="2000">
                      <a:solidFill>
                        <a:srgbClr val="FF0000"/>
                      </a:solidFill>
                    </a:rPr>
                    <a:t>popiera H</a:t>
                  </a:r>
                  <a:endParaRPr lang="cs-CZ" altLang="sk-SK" sz="20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50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160" y="3312"/>
                  <a:ext cx="12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 sz="2000">
                      <a:solidFill>
                        <a:srgbClr val="2E69FF"/>
                      </a:solidFill>
                    </a:rPr>
                    <a:t>podporuje H</a:t>
                  </a:r>
                  <a:endParaRPr lang="cs-CZ" altLang="sk-SK" sz="2000">
                    <a:solidFill>
                      <a:srgbClr val="2E69FF"/>
                    </a:solidFill>
                  </a:endParaRPr>
                </a:p>
              </p:txBody>
            </p:sp>
          </p:grpSp>
          <p:grpSp>
            <p:nvGrpSpPr>
              <p:cNvPr id="20511" name="Group 31"/>
              <p:cNvGrpSpPr>
                <a:grpSpLocks/>
              </p:cNvGrpSpPr>
              <p:nvPr/>
            </p:nvGrpSpPr>
            <p:grpSpPr bwMode="auto">
              <a:xfrm>
                <a:off x="3696" y="3120"/>
                <a:ext cx="1501" cy="423"/>
                <a:chOff x="3648" y="3120"/>
                <a:chExt cx="1501" cy="423"/>
              </a:xfrm>
            </p:grpSpPr>
            <p:sp>
              <p:nvSpPr>
                <p:cNvPr id="2050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48" y="3120"/>
                  <a:ext cx="12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 sz="2000">
                      <a:solidFill>
                        <a:srgbClr val="FF0000"/>
                      </a:solidFill>
                    </a:rPr>
                    <a:t>podporuje H</a:t>
                  </a:r>
                  <a:endParaRPr lang="cs-CZ" altLang="sk-SK" sz="20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50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648" y="3312"/>
                  <a:ext cx="1501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anose="05000000000000000000" pitchFamily="2" charset="2"/>
                    <a:buNone/>
                  </a:pPr>
                  <a:r>
                    <a:rPr lang="sk-SK" altLang="sk-SK" sz="2000">
                      <a:solidFill>
                        <a:srgbClr val="2E69FF"/>
                      </a:solidFill>
                    </a:rPr>
                    <a:t>nemá na H vplyv</a:t>
                  </a:r>
                  <a:endParaRPr lang="cs-CZ" altLang="sk-SK" sz="2000">
                    <a:solidFill>
                      <a:srgbClr val="2E69FF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3F85-04A8-40F9-AF01-953BE5CFE6E9}" type="slidenum">
              <a:rPr lang="cs-CZ" altLang="sk-SK"/>
              <a:pPr/>
              <a:t>6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29698" name="Rectangle 1026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29699" name="Rectangle 1027" descr="Large confetti"/>
          <p:cNvSpPr>
            <a:spLocks noChangeArrowheads="1"/>
          </p:cNvSpPr>
          <p:nvPr/>
        </p:nvSpPr>
        <p:spPr bwMode="auto">
          <a:xfrm>
            <a:off x="11430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Ostatné kombinačné funkcie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auto">
          <a:xfrm>
            <a:off x="609600" y="9906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Používajú sa pre ne vzťahy z teórie fuzzy množín: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NEG</a:t>
            </a:r>
            <a:r>
              <a:rPr lang="sk-SK" altLang="sk-SK"/>
              <a:t>:	</a:t>
            </a:r>
            <a:r>
              <a:rPr lang="en-US" altLang="sk-SK"/>
              <a:t>	</a:t>
            </a:r>
            <a:r>
              <a:rPr lang="sk-SK" altLang="sk-SK"/>
              <a:t>P</a:t>
            </a:r>
            <a:r>
              <a:rPr lang="en-US" altLang="sk-SK"/>
              <a:t>(~H) = 1 – P(H)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CONJ</a:t>
            </a:r>
            <a:r>
              <a:rPr lang="en-US" altLang="sk-SK"/>
              <a:t>:	P(H1 &amp; H2) = min[ P(H1), P(H2) ]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 b="1"/>
              <a:t>DISJ</a:t>
            </a:r>
            <a:r>
              <a:rPr lang="en-US" altLang="sk-SK"/>
              <a:t>:		P(H1 v H2) = max[ P(H1), P(H2) ]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Poznámky</a:t>
            </a:r>
            <a:r>
              <a:rPr lang="sk-SK" altLang="sk-SK"/>
              <a:t>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CONJ je striktnejšia funkcia, keďže v dvojhodnotovej logike musia platiť všetky predpoklady </a:t>
            </a:r>
            <a:r>
              <a:rPr lang="en-US" altLang="sk-SK"/>
              <a:t>(</a:t>
            </a:r>
            <a:r>
              <a:rPr lang="sk-SK" altLang="sk-SK"/>
              <a:t>snaha zabezpečiť aby neurčitosti oboch predpokladov boli čo najvyššie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DISJ stačí ak neurčitosť jedného predpokladu bude vysoká, a tá sa vyberie.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F7D0-3349-43DF-9C50-0D2D1BBF59D3}" type="slidenum">
              <a:rPr lang="cs-CZ" altLang="sk-SK"/>
              <a:pPr/>
              <a:t>7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30722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0723" name="Rectangle 3" descr="Large confetti"/>
          <p:cNvSpPr>
            <a:spLocks noChangeArrowheads="1"/>
          </p:cNvSpPr>
          <p:nvPr/>
        </p:nvSpPr>
        <p:spPr bwMode="auto">
          <a:xfrm>
            <a:off x="762000" y="0"/>
            <a:ext cx="7772400" cy="139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5. Intuitívny model práce s neurčitosťou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1066800"/>
            <a:ext cx="8153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Jednotlivé kombinačné funkcie môžu byť definované rôzne. Intuitívne možno stanoviť ich interpretáciu.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PP S NEURČITOSŤOU môžeme interpretovať: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je predpoklad úplne splnený, POTOM záver platí s váhou </a:t>
            </a:r>
            <a:r>
              <a:rPr lang="sk-SK" altLang="sk-SK" b="1"/>
              <a:t>w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predpoklad nie je splnený úplne, POTOM </a:t>
            </a:r>
            <a:r>
              <a:rPr lang="sk-SK" altLang="sk-SK" b="1"/>
              <a:t>príspevok pravidla k posilneniu dôvery v záver je menší ako w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PRI PARALELNEJ KOMBINÁCII</a:t>
            </a:r>
            <a:r>
              <a:rPr lang="en-US" altLang="sk-SK"/>
              <a:t>: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prvé aj druhé pravidlo podporuje</a:t>
            </a:r>
            <a:r>
              <a:rPr lang="en-US" altLang="sk-SK"/>
              <a:t>(</a:t>
            </a:r>
            <a:r>
              <a:rPr lang="sk-SK" altLang="sk-SK"/>
              <a:t>oslabuje</a:t>
            </a:r>
            <a:r>
              <a:rPr lang="en-US" altLang="sk-SK"/>
              <a:t>)</a:t>
            </a:r>
            <a:r>
              <a:rPr lang="sk-SK" altLang="sk-SK"/>
              <a:t> záver POTOM výsledná váha je posilňovaná</a:t>
            </a:r>
            <a:r>
              <a:rPr lang="en-US" altLang="sk-SK"/>
              <a:t>(</a:t>
            </a:r>
            <a:r>
              <a:rPr lang="sk-SK" altLang="sk-SK"/>
              <a:t>oslabovaná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jedno pravidlo záver podporuje a druhé ho vyvracia POTOM sa vplyvy eliminujú</a:t>
            </a:r>
            <a:endParaRPr lang="cs-CZ" alt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A0D6-5A8E-4AFC-8776-C23A8896CEB2}" type="slidenum">
              <a:rPr lang="cs-CZ" altLang="sk-SK"/>
              <a:pPr/>
              <a:t>8</a:t>
            </a:fld>
            <a:r>
              <a:rPr lang="sk-SK" altLang="sk-SK"/>
              <a:t>/8</a:t>
            </a:r>
            <a:endParaRPr lang="cs-CZ" altLang="sk-SK"/>
          </a:p>
        </p:txBody>
      </p:sp>
      <p:sp>
        <p:nvSpPr>
          <p:cNvPr id="31746" name="Rectangle 2" descr="Ricebk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31747" name="Rectangle 3" descr="Large confetti"/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Vlastnosti funkcie GLOB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3400" y="914400"/>
            <a:ext cx="8153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Predpokladajme, že e1, e2 a e3 sú príspevky troch PP k platnosti záveru. Potom môžeme definovať vlastnosti GLOB: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1.</a:t>
            </a:r>
            <a:r>
              <a:rPr lang="en-US" altLang="sk-SK"/>
              <a:t> </a:t>
            </a:r>
            <a:r>
              <a:rPr lang="sk-SK" altLang="sk-SK" b="1"/>
              <a:t>komutatívnosť</a:t>
            </a:r>
            <a:r>
              <a:rPr lang="sk-SK" altLang="sk-SK"/>
              <a:t>:	GLOB</a:t>
            </a:r>
            <a:r>
              <a:rPr lang="en-US" altLang="sk-SK"/>
              <a:t>(e1,e2) = GLOB(e2,e1)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2.</a:t>
            </a:r>
            <a:r>
              <a:rPr lang="en-US" altLang="sk-SK"/>
              <a:t> </a:t>
            </a:r>
            <a:r>
              <a:rPr lang="sk-SK" altLang="sk-SK" b="1"/>
              <a:t>asociatívnosť</a:t>
            </a:r>
            <a:r>
              <a:rPr lang="sk-SK" altLang="sk-SK"/>
              <a:t>:</a:t>
            </a: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</a:t>
            </a:r>
            <a:r>
              <a:rPr lang="sk-SK" altLang="sk-SK"/>
              <a:t>GLOB</a:t>
            </a:r>
            <a:r>
              <a:rPr lang="en-US" altLang="sk-SK"/>
              <a:t>(</a:t>
            </a:r>
            <a:r>
              <a:rPr lang="sk-SK" altLang="sk-SK"/>
              <a:t>e</a:t>
            </a:r>
            <a:r>
              <a:rPr lang="en-US" altLang="sk-SK"/>
              <a:t>1</a:t>
            </a:r>
            <a:r>
              <a:rPr lang="sk-SK" altLang="sk-SK"/>
              <a:t>, GLOB</a:t>
            </a:r>
            <a:r>
              <a:rPr lang="en-US" altLang="sk-SK"/>
              <a:t>(e2,e3)) = GLOB(GLOB(e1,e2),e3))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3. </a:t>
            </a:r>
            <a:r>
              <a:rPr lang="sk-SK" altLang="sk-SK" b="1"/>
              <a:t>neutrálny prvok</a:t>
            </a:r>
            <a:r>
              <a:rPr lang="sk-SK" altLang="sk-SK"/>
              <a:t>:	GLOB</a:t>
            </a:r>
            <a:r>
              <a:rPr lang="en-US" altLang="sk-SK"/>
              <a:t>(N,e1) = e1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4. </a:t>
            </a:r>
            <a:r>
              <a:rPr lang="sk-SK" altLang="sk-SK" b="1"/>
              <a:t>opačný prvok</a:t>
            </a:r>
            <a:r>
              <a:rPr lang="sk-SK" altLang="sk-SK"/>
              <a:t>:</a:t>
            </a:r>
            <a:r>
              <a:rPr lang="en-US" altLang="sk-SK"/>
              <a:t>	e1 = -e2  </a:t>
            </a:r>
            <a:r>
              <a:rPr lang="en-US" altLang="sk-SK">
                <a:sym typeface="Wingdings" panose="05000000000000000000" pitchFamily="2" charset="2"/>
              </a:rPr>
              <a:t>  </a:t>
            </a:r>
            <a:r>
              <a:rPr lang="en-US" altLang="sk-SK"/>
              <a:t>GLOB(e1,e2) = 0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5. </a:t>
            </a:r>
            <a:r>
              <a:rPr lang="sk-SK" altLang="sk-SK" b="1"/>
              <a:t>monotónnosť</a:t>
            </a:r>
            <a:r>
              <a:rPr lang="sk-SK" altLang="sk-SK"/>
              <a:t>:</a:t>
            </a:r>
            <a:r>
              <a:rPr lang="en-US" altLang="sk-SK"/>
              <a:t>	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e1 &gt;= e2 </a:t>
            </a:r>
            <a:r>
              <a:rPr lang="en-US" altLang="sk-SK">
                <a:sym typeface="Wingdings" panose="05000000000000000000" pitchFamily="2" charset="2"/>
              </a:rPr>
              <a:t>  GLOB</a:t>
            </a:r>
            <a:r>
              <a:rPr lang="en-US" altLang="sk-SK"/>
              <a:t>(e1,e3) &gt;= GLOB(e</a:t>
            </a:r>
            <a:r>
              <a:rPr lang="en-US" altLang="sk-SK">
                <a:sym typeface="Wingdings" panose="05000000000000000000" pitchFamily="2" charset="2"/>
              </a:rPr>
              <a:t>2,e3)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SPRACOVANIE E</a:t>
            </a:r>
            <a:r>
              <a:rPr lang="sk-SK" altLang="sk-SK"/>
              <a:t>EXTRÉMNYCH HODN</a:t>
            </a:r>
            <a:r>
              <a:rPr lang="sk-SK" altLang="sk-SK">
                <a:cs typeface="Times New Roman" panose="02020603050405020304" pitchFamily="18" charset="0"/>
              </a:rPr>
              <a:t>Ô</a:t>
            </a:r>
            <a:r>
              <a:rPr lang="sk-SK" altLang="sk-SK"/>
              <a:t>T: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GLOB</a:t>
            </a:r>
            <a:r>
              <a:rPr lang="en-US" altLang="sk-SK"/>
              <a:t>(e1, _) = _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GLOB(e1,^) = ^</a:t>
            </a:r>
            <a:endParaRPr lang="cs-CZ" alt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1264</TotalTime>
  <Words>873</Words>
  <Application>Microsoft Office PowerPoint</Application>
  <PresentationFormat>Prezentácia na obrazovke (4:3)</PresentationFormat>
  <Paragraphs>102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Rýžový papír</vt:lpstr>
      <vt:lpstr>ZNALOSTNÉ SYSTÉMY  prednáška č. 4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Kristína Machová</cp:lastModifiedBy>
  <cp:revision>53</cp:revision>
  <dcterms:created xsi:type="dcterms:W3CDTF">2003-10-06T09:07:28Z</dcterms:created>
  <dcterms:modified xsi:type="dcterms:W3CDTF">2020-09-22T11:50:59Z</dcterms:modified>
</cp:coreProperties>
</file>