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6" r:id="rId2"/>
    <p:sldId id="257" r:id="rId3"/>
    <p:sldId id="258" r:id="rId4"/>
    <p:sldId id="322" r:id="rId5"/>
    <p:sldId id="310" r:id="rId6"/>
    <p:sldId id="312" r:id="rId7"/>
    <p:sldId id="311" r:id="rId8"/>
    <p:sldId id="260" r:id="rId9"/>
    <p:sldId id="317" r:id="rId10"/>
    <p:sldId id="316" r:id="rId11"/>
    <p:sldId id="318" r:id="rId12"/>
    <p:sldId id="315" r:id="rId13"/>
    <p:sldId id="321" r:id="rId14"/>
    <p:sldId id="314" r:id="rId15"/>
    <p:sldId id="319" r:id="rId16"/>
    <p:sldId id="313" r:id="rId17"/>
    <p:sldId id="320" r:id="rId1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3366"/>
    <a:srgbClr val="003300"/>
    <a:srgbClr val="006666"/>
    <a:srgbClr val="006699"/>
    <a:srgbClr val="006600"/>
    <a:srgbClr val="33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6" autoAdjust="0"/>
    <p:restoredTop sz="94550" autoAdjust="0"/>
  </p:normalViewPr>
  <p:slideViewPr>
    <p:cSldViewPr>
      <p:cViewPr varScale="1">
        <p:scale>
          <a:sx n="84" d="100"/>
          <a:sy n="84" d="100"/>
        </p:scale>
        <p:origin x="90" y="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BEA7863-A575-4435-9CE6-5C8A14AF61D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D318FE7-C9AF-49B7-991B-5E40AC555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sk-SK" sz="2400" i="0">
                <a:latin typeface="Times New Roman" pitchFamily="18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8F8FD090-53E1-42C5-A4EE-2DDC98F9BFA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373A0C60-D0ED-4F19-B8BE-D0DB2EA8B8FE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sk-SK" sz="2400" i="0">
                  <a:latin typeface="Times New Roman" pitchFamily="18" charset="0"/>
                </a:endParaRPr>
              </a:p>
            </p:txBody>
          </p: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FB822FED-5CBB-480B-ABEA-30BCF4C98951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sk-SK" sz="2400" i="0">
                  <a:latin typeface="Times New Roman" pitchFamily="18" charset="0"/>
                </a:endParaRPr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A66A5B63-C6C3-4216-9D18-64FA433FD7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k-SK" i="0">
                  <a:latin typeface="Arial" charset="0"/>
                </a:endParaRPr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31620514-3B2A-4901-8440-693606E92C5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FB543B53-F4FB-4323-BC41-84E985F2A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sk-SK" sz="2400" i="0">
                  <a:latin typeface="Times New Roman" pitchFamily="18" charset="0"/>
                </a:endParaRPr>
              </a:p>
            </p:txBody>
          </p:sp>
          <p:sp>
            <p:nvSpPr>
              <p:cNvPr id="9" name="Line 10">
                <a:extLst>
                  <a:ext uri="{FF2B5EF4-FFF2-40B4-BE49-F238E27FC236}">
                    <a16:creationId xmlns:a16="http://schemas.microsoft.com/office/drawing/2014/main" id="{2A84FE9E-A3F4-44C3-819E-9192B13FE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k-SK" i="0">
                  <a:latin typeface="Arial" charset="0"/>
                </a:endParaRPr>
              </a:p>
            </p:txBody>
          </p:sp>
        </p:grpSp>
      </p:grpSp>
      <p:sp>
        <p:nvSpPr>
          <p:cNvPr id="3789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Kliknite sem a upravte štýl predlohy nadpisov.</a:t>
            </a:r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Kliknite sem a upravte štýl predlohy podnadpisov.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7E907673-E447-4856-82BD-329ABEA6F5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37DFAF25-D2BC-48F2-884E-1381C339C5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C3F85B23-281E-44A1-9B83-A1D0C766E7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94E1A-F9D8-4F5A-A065-997F3CCEB45B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76837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5E2046D-7711-48A6-822B-6CA49B1D4A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0B30A89-1F48-44CA-9648-4C14DE254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C1C950C-7B2E-4FF6-829B-A6D1DE07F3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C8D73-4C26-4C48-9AE2-0D74B139DED8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93088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D433AE7-796B-4513-B33B-944D8EBC72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38BB293-E85D-4224-B5A8-7BF7234294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7C870A7-4908-4117-BC4B-644C777054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A8E02-DB0C-4C0F-AFB8-18D3A4705311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91922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E2F8BD6-8571-47B8-B09E-FE9C029EC6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784F3AA-3618-4E97-B6A4-9CA869A470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3ED0F8A-4768-46A7-A939-E15CAA0E48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4A1BF6-5F1E-4A37-8812-A5F1621D2BE3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23813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45E0C44-7CB5-40F0-83F7-8562FE0A4B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999729A-2901-45F8-A875-8D0E75127C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8652B05-FF0D-4DB6-B255-ED96F6FF6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49456-9B4B-45E5-8605-EE4E7BEDE237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8667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0ED7BF2-E77B-469B-AD77-9FD2C22ABE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D9779AE-3BA8-4647-9D67-EC38EE1986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0C21494-11C8-4501-9202-34F3402283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3B523-4946-4C2F-ABA0-E2F4E5FC4BD3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40417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7DCA077-466D-48E2-9314-E6161B6CBE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925FA3A5-7714-43F0-A17E-CD5B6715A4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5AB8C48-E971-48E3-A2FF-EF2AA74765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FE20B-5F2A-4824-BB87-8C9AE9730896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9962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56448FD9-A971-481A-BD17-269FAE94DE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CA7159F-BEA6-4BD3-907A-66DFABC653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5DDDBDA-25B3-4194-8C1B-53B41D5D0C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FF201-7E3A-4753-8BB2-57BBE948E7DC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46288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73882500-1E63-469A-BF69-D3088C197A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03F0092C-713A-4034-9F3A-1156DE5018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4BE650D-8934-402D-B9BF-8829ADFE3E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52736-9270-433B-8DAE-5A0E38C5DD67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303790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7E740D1-BA95-4FDE-B902-46B0AB75EE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1AA58D8-6A2F-4E70-8511-ACCC8003D3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DB44189-C671-4A1C-B9A0-B304B99BBC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1603CC-C87C-4F80-A32C-2DD62D202F72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497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BAA6F15-51A0-48F8-9EA9-F3E300DFC3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61FEE7C-7FE5-49E8-BCBC-9981C634D8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7EC8E11-B9F2-40BC-B545-FB6D49799F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964F4-8CF7-4568-BC13-4CDE76254B89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28797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A00B4E33-A181-45E9-BEE0-BE8F48C0B3E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6867" name="Rectangle 3">
              <a:extLst>
                <a:ext uri="{FF2B5EF4-FFF2-40B4-BE49-F238E27FC236}">
                  <a16:creationId xmlns:a16="http://schemas.microsoft.com/office/drawing/2014/main" id="{6E2A358A-B4CF-4B4C-A552-D96FB07EA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sk-SK" sz="2400" i="0">
                <a:latin typeface="Times New Roman" pitchFamily="18" charset="0"/>
              </a:endParaRPr>
            </a:p>
          </p:txBody>
        </p:sp>
        <p:grpSp>
          <p:nvGrpSpPr>
            <p:cNvPr id="1034" name="Group 4">
              <a:extLst>
                <a:ext uri="{FF2B5EF4-FFF2-40B4-BE49-F238E27FC236}">
                  <a16:creationId xmlns:a16="http://schemas.microsoft.com/office/drawing/2014/main" id="{B4A2AC7A-50B1-4DC6-9C41-D8709905A6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6869" name="Rectangle 5">
                <a:extLst>
                  <a:ext uri="{FF2B5EF4-FFF2-40B4-BE49-F238E27FC236}">
                    <a16:creationId xmlns:a16="http://schemas.microsoft.com/office/drawing/2014/main" id="{83B67EB3-35DD-4658-B820-A3A85938A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sk-SK" sz="2400" i="0">
                  <a:latin typeface="Times New Roman" pitchFamily="18" charset="0"/>
                </a:endParaRPr>
              </a:p>
            </p:txBody>
          </p:sp>
          <p:sp>
            <p:nvSpPr>
              <p:cNvPr id="36870" name="Line 6">
                <a:extLst>
                  <a:ext uri="{FF2B5EF4-FFF2-40B4-BE49-F238E27FC236}">
                    <a16:creationId xmlns:a16="http://schemas.microsoft.com/office/drawing/2014/main" id="{2BCB77F1-9E94-48A5-AE69-C1BDB0460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k-SK" i="0">
                  <a:latin typeface="Arial" charset="0"/>
                </a:endParaRPr>
              </a:p>
            </p:txBody>
          </p:sp>
        </p:grpSp>
      </p:grpSp>
      <p:sp>
        <p:nvSpPr>
          <p:cNvPr id="1027" name="Rectangle 7">
            <a:extLst>
              <a:ext uri="{FF2B5EF4-FFF2-40B4-BE49-F238E27FC236}">
                <a16:creationId xmlns:a16="http://schemas.microsoft.com/office/drawing/2014/main" id="{1B547434-E49B-4388-B416-89078CD29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Kliknite sem a upravte štýl predlohy nadpisov.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71082926-8E6F-480C-A602-1539754F6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Kliknite sem a upravte štýly predlohy textu.</a:t>
            </a:r>
          </a:p>
          <a:p>
            <a:pPr lvl="1"/>
            <a:r>
              <a:rPr lang="cs-CZ" altLang="sk-SK"/>
              <a:t>Druhá úroveň</a:t>
            </a:r>
          </a:p>
          <a:p>
            <a:pPr lvl="2"/>
            <a:r>
              <a:rPr lang="cs-CZ" altLang="sk-SK"/>
              <a:t>Tretia úroveň</a:t>
            </a:r>
          </a:p>
          <a:p>
            <a:pPr lvl="3"/>
            <a:r>
              <a:rPr lang="cs-CZ" altLang="sk-SK"/>
              <a:t>Štvrtá úroveň</a:t>
            </a:r>
          </a:p>
          <a:p>
            <a:pPr lvl="4"/>
            <a:r>
              <a:rPr lang="cs-CZ" altLang="sk-SK"/>
              <a:t>Piata úroveň</a:t>
            </a:r>
          </a:p>
        </p:txBody>
      </p:sp>
      <p:sp>
        <p:nvSpPr>
          <p:cNvPr id="36873" name="Rectangle 9">
            <a:extLst>
              <a:ext uri="{FF2B5EF4-FFF2-40B4-BE49-F238E27FC236}">
                <a16:creationId xmlns:a16="http://schemas.microsoft.com/office/drawing/2014/main" id="{5E5AF82C-AAB9-4D0C-ADA6-05F3F6985C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i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874" name="Rectangle 10">
            <a:extLst>
              <a:ext uri="{FF2B5EF4-FFF2-40B4-BE49-F238E27FC236}">
                <a16:creationId xmlns:a16="http://schemas.microsoft.com/office/drawing/2014/main" id="{30535E4E-9846-42B8-843B-BB65B804EA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i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875" name="Rectangle 11">
            <a:extLst>
              <a:ext uri="{FF2B5EF4-FFF2-40B4-BE49-F238E27FC236}">
                <a16:creationId xmlns:a16="http://schemas.microsoft.com/office/drawing/2014/main" id="{6E069B93-04BC-4EC7-81C3-E9B1CE8169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i="0"/>
            </a:lvl1pPr>
          </a:lstStyle>
          <a:p>
            <a:fld id="{9B0F17C1-1791-4EC2-83BF-DF1831308FDB}" type="slidenum">
              <a:rPr lang="cs-CZ" altLang="sk-SK"/>
              <a:pPr/>
              <a:t>‹#›</a:t>
            </a:fld>
            <a:endParaRPr lang="cs-CZ" altLang="sk-SK"/>
          </a:p>
        </p:txBody>
      </p:sp>
      <p:sp>
        <p:nvSpPr>
          <p:cNvPr id="36876" name="Line 12">
            <a:extLst>
              <a:ext uri="{FF2B5EF4-FFF2-40B4-BE49-F238E27FC236}">
                <a16:creationId xmlns:a16="http://schemas.microsoft.com/office/drawing/2014/main" id="{93498A1C-B24C-43A6-B576-C372A07DCC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k-SK" i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ristina.machova.website.tuke.sk/" TargetMode="External"/><Relationship Id="rId2" Type="http://schemas.openxmlformats.org/officeDocument/2006/relationships/hyperlink" Target="mailto:kristina.machova@tuke.s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E544485-85BB-4C3D-BBC2-503C4A9051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58888" y="1125538"/>
            <a:ext cx="7086600" cy="2209800"/>
          </a:xfrm>
        </p:spPr>
        <p:txBody>
          <a:bodyPr/>
          <a:lstStyle/>
          <a:p>
            <a:pPr algn="ctr" eaLnBrk="1" hangingPunct="1"/>
            <a:r>
              <a:rPr lang="en-US" altLang="sk-SK" b="1">
                <a:solidFill>
                  <a:schemeClr val="tx1"/>
                </a:solidFill>
              </a:rPr>
              <a:t>Vizuali</a:t>
            </a:r>
            <a:r>
              <a:rPr lang="sk-SK" altLang="sk-SK" b="1">
                <a:solidFill>
                  <a:schemeClr val="tx1"/>
                </a:solidFill>
              </a:rPr>
              <a:t>zácia ontologických modelov</a:t>
            </a:r>
            <a:endParaRPr lang="cs-CZ" altLang="sk-SK" b="1">
              <a:solidFill>
                <a:schemeClr val="tx1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50B7504-FAD4-44BB-9B65-95A36F9B34C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altLang="sk-SK" sz="2000" b="1"/>
              <a:t>prof. </a:t>
            </a:r>
            <a:r>
              <a:rPr lang="sk-SK" altLang="sk-SK" sz="2000" b="1" dirty="0"/>
              <a:t>Ing. Kristína Machová, PhD.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k-SK" sz="20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sk-SK" sz="2000" dirty="0">
                <a:hlinkClick r:id="rId2"/>
              </a:rPr>
              <a:t>k</a:t>
            </a:r>
            <a:r>
              <a:rPr lang="sk-SK" altLang="sk-SK" sz="2000" dirty="0" err="1">
                <a:hlinkClick r:id="rId2"/>
              </a:rPr>
              <a:t>ristina</a:t>
            </a:r>
            <a:r>
              <a:rPr lang="sk-SK" altLang="sk-SK" sz="2000" dirty="0">
                <a:hlinkClick r:id="rId2"/>
              </a:rPr>
              <a:t>.</a:t>
            </a:r>
            <a:r>
              <a:rPr lang="en-US" altLang="sk-SK" sz="2000" dirty="0">
                <a:hlinkClick r:id="rId2"/>
              </a:rPr>
              <a:t>m</a:t>
            </a:r>
            <a:r>
              <a:rPr lang="sk-SK" altLang="sk-SK" sz="2000" dirty="0" err="1">
                <a:hlinkClick r:id="rId2"/>
              </a:rPr>
              <a:t>achova</a:t>
            </a:r>
            <a:r>
              <a:rPr lang="en-US" altLang="sk-SK" sz="2000" dirty="0">
                <a:hlinkClick r:id="rId2"/>
              </a:rPr>
              <a:t>@tuke.sk</a:t>
            </a:r>
            <a:endParaRPr lang="en-US" altLang="sk-SK" sz="2000" dirty="0"/>
          </a:p>
          <a:p>
            <a:pPr eaLnBrk="1" hangingPunct="1">
              <a:lnSpc>
                <a:spcPct val="80000"/>
              </a:lnSpc>
            </a:pPr>
            <a:r>
              <a:rPr lang="cs-CZ" sz="2000" dirty="0">
                <a:hlinkClick r:id="rId3"/>
              </a:rPr>
              <a:t>https://kristina.machova.website.tuke.sk</a:t>
            </a:r>
            <a:r>
              <a:rPr lang="cs-CZ" altLang="sk-SK" sz="20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cs-CZ" altLang="sk-SK" sz="20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D18B2C2A-8069-4620-9E06-7C547BF40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8625"/>
            <a:ext cx="3121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Približovateľné</a:t>
            </a:r>
            <a:endParaRPr lang="cs-CZ" altLang="sk-SK" sz="3200" b="1"/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165F873F-2837-4F83-A89E-3B861E4F1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99167574-93E4-47B3-B1BE-F4A1B0B52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57338"/>
            <a:ext cx="8748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i="0"/>
              <a:t>Táto skupina metód znázorňuje uzly nižších úrovní vo vnútri ich rodičov s menšou veľkosťou. Príkladom je </a:t>
            </a:r>
            <a:r>
              <a:rPr lang="sk-SK" altLang="sk-SK" i="0">
                <a:solidFill>
                  <a:srgbClr val="008080"/>
                </a:solidFill>
              </a:rPr>
              <a:t>CropCyrcles</a:t>
            </a:r>
            <a:r>
              <a:rPr lang="sk-SK" altLang="sk-SK" i="0"/>
              <a:t> – uzly </a:t>
            </a:r>
            <a:r>
              <a:rPr lang="en-US" altLang="sk-SK" i="0"/>
              <a:t>s</a:t>
            </a:r>
            <a:r>
              <a:rPr lang="sk-SK" altLang="sk-SK" i="0"/>
              <a:t>ú reprezentované hierarchiou sústredných kruhov. Klikom na kruh sa zobrazí (priblíži) zoznam jeho priamych potomkov. (Obrázok – vizualizácia CropCyrcles v programe Swoop.)</a:t>
            </a:r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EE23CA5C-E7C0-4584-8BCB-DCCC99D1F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743200"/>
            <a:ext cx="48593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4">
            <a:extLst>
              <a:ext uri="{FF2B5EF4-FFF2-40B4-BE49-F238E27FC236}">
                <a16:creationId xmlns:a16="http://schemas.microsoft.com/office/drawing/2014/main" id="{699E7C00-6386-4401-99AC-25DA25018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46363"/>
            <a:ext cx="396081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sk-SK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Croker</a:t>
            </a:r>
            <a:r>
              <a:rPr lang="sk-SK" i="0" dirty="0">
                <a:latin typeface="Arial" charset="0"/>
              </a:rPr>
              <a:t> je ďalší systém na vizualizáciu grafických znalostných máp vo forme série </a:t>
            </a:r>
            <a:r>
              <a:rPr lang="sk-SK" i="0" dirty="0" err="1">
                <a:latin typeface="Arial" charset="0"/>
              </a:rPr>
              <a:t>Vennových</a:t>
            </a:r>
            <a:r>
              <a:rPr lang="sk-SK" i="0" dirty="0">
                <a:latin typeface="Arial" charset="0"/>
              </a:rPr>
              <a:t> diagramov. Kruhy reprezentujú zhluky a pod zhluky (klikanie). Vyplnené kruhy -prítomnosť ďalších úrovní. </a:t>
            </a:r>
          </a:p>
          <a:p>
            <a:pPr marL="342900" indent="-342900" eaLnBrk="1" hangingPunct="1">
              <a:defRPr/>
            </a:pPr>
            <a:r>
              <a:rPr lang="sk-SK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Jambalaya</a:t>
            </a:r>
            <a:r>
              <a:rPr lang="sk-SK" i="0" dirty="0">
                <a:latin typeface="Arial" charset="0"/>
              </a:rPr>
              <a:t> efektívnosť animácie.</a:t>
            </a:r>
          </a:p>
          <a:p>
            <a:pPr marL="342900" indent="-342900" eaLnBrk="1" hangingPunct="1">
              <a:defRPr/>
            </a:pPr>
            <a:r>
              <a:rPr lang="sk-SK" i="0" dirty="0">
                <a:solidFill>
                  <a:srgbClr val="7F0000"/>
                </a:solidFill>
                <a:latin typeface="Arial" charset="0"/>
              </a:rPr>
              <a:t>Výhody: jednoduché prechádzanie ontológie do hĺbky po jednotlivých úrovniach klikaním.	</a:t>
            </a:r>
          </a:p>
          <a:p>
            <a:pPr marL="342900" indent="-342900" eaLnBrk="1" hangingPunct="1">
              <a:defRPr/>
            </a:pPr>
            <a:r>
              <a:rPr lang="sk-SK" i="0" dirty="0">
                <a:solidFill>
                  <a:srgbClr val="7F0000"/>
                </a:solidFill>
                <a:latin typeface="Arial" charset="0"/>
              </a:rPr>
              <a:t>Nevýhody: nedostatočné využitie priestoru (na prvej úrovni – jediný uzol). </a:t>
            </a:r>
            <a:endParaRPr lang="cs-CZ" i="0" dirty="0">
              <a:solidFill>
                <a:srgbClr val="7F0000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248DD867-8AFE-42F3-887C-F0071E687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8625"/>
            <a:ext cx="3963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Priestor vypĺňajúce</a:t>
            </a:r>
            <a:endParaRPr lang="cs-CZ" altLang="sk-SK" sz="3200" b="1"/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DC09A215-6C96-42DE-8979-5F7FA32A1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633594D5-BD7B-4E11-B517-24C4ECD18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8CEA0439-852F-40C7-A5FE-97319F451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8625"/>
            <a:ext cx="3963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Priestor vypĺňajúce</a:t>
            </a:r>
            <a:endParaRPr lang="cs-CZ" altLang="sk-SK" sz="3200" b="1"/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FF0F9A3E-B465-4844-A828-F89F9BB93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C3BC30CE-639E-429A-9F3A-9F10E443B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73238"/>
            <a:ext cx="82804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sk-SK" sz="2000" i="0" dirty="0">
                <a:latin typeface="Arial" charset="0"/>
              </a:rPr>
              <a:t>Tento prístup usiluje o čo najlepšie využitie priestoru obrazovky pri vizualizácii stromových štruktúr.</a:t>
            </a:r>
          </a:p>
          <a:p>
            <a:pPr marL="342900" indent="-342900" eaLnBrk="1" hangingPunct="1">
              <a:defRPr/>
            </a:pPr>
            <a:r>
              <a:rPr lang="sk-SK" sz="2000" i="0" dirty="0">
                <a:latin typeface="Arial" charset="0"/>
              </a:rPr>
              <a:t>Priestor pridelený danému uzlu sa delí medzi jeho potomkov (dostupná plocha sa delí medzi uzly prvej úrovne).</a:t>
            </a:r>
          </a:p>
          <a:p>
            <a:pPr marL="342900" indent="-342900" eaLnBrk="1" hangingPunct="1">
              <a:defRPr/>
            </a:pPr>
            <a:r>
              <a:rPr lang="sk-SK" sz="2000" i="0" dirty="0">
                <a:latin typeface="Arial" charset="0"/>
              </a:rPr>
              <a:t>Medzi tieto techniky patria </a:t>
            </a:r>
            <a:r>
              <a:rPr lang="sk-SK" sz="2000" i="0" dirty="0" err="1">
                <a:latin typeface="Arial" charset="0"/>
              </a:rPr>
              <a:t>TreeMaps</a:t>
            </a:r>
            <a:r>
              <a:rPr lang="sk-SK" sz="2000" i="0" dirty="0">
                <a:latin typeface="Arial" charset="0"/>
              </a:rPr>
              <a:t> a </a:t>
            </a:r>
            <a:r>
              <a:rPr lang="sk-SK" sz="2000" i="0" dirty="0" err="1">
                <a:latin typeface="Arial" charset="0"/>
              </a:rPr>
              <a:t>BeemTrees</a:t>
            </a:r>
            <a:r>
              <a:rPr lang="sk-SK" sz="2000" i="0" dirty="0">
                <a:latin typeface="Arial" charset="0"/>
              </a:rPr>
              <a:t>.</a:t>
            </a:r>
          </a:p>
          <a:p>
            <a:pPr marL="342900" indent="-342900" eaLnBrk="1" hangingPunct="1">
              <a:defRPr/>
            </a:pPr>
            <a:endParaRPr lang="sk-SK" sz="2000" i="0" dirty="0">
              <a:latin typeface="Arial" charset="0"/>
            </a:endParaRPr>
          </a:p>
          <a:p>
            <a:pPr marL="342900" indent="-342900" eaLnBrk="1" hangingPunct="1">
              <a:defRPr/>
            </a:pPr>
            <a:r>
              <a:rPr lang="sk-SK" sz="2000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TreeMaps</a:t>
            </a:r>
            <a:r>
              <a:rPr lang="sk-SK" sz="2000" i="0" dirty="0">
                <a:latin typeface="Arial" charset="0"/>
              </a:rPr>
              <a:t> (na obr.) je technika vypĺňania dvojdimenzionálneho priestoru, ktorý sa delí do obdĺžnikov v závislosti od počtu potomkov. Bol aplikovaný v projekte </a:t>
            </a:r>
            <a:r>
              <a:rPr lang="sk-SK" sz="2000" i="0" dirty="0" err="1">
                <a:latin typeface="Arial" charset="0"/>
              </a:rPr>
              <a:t>Gene</a:t>
            </a:r>
            <a:r>
              <a:rPr lang="sk-SK" sz="2000" i="0" dirty="0">
                <a:latin typeface="Arial" charset="0"/>
              </a:rPr>
              <a:t> </a:t>
            </a:r>
            <a:r>
              <a:rPr lang="sk-SK" sz="2000" i="0" dirty="0" err="1">
                <a:latin typeface="Arial" charset="0"/>
              </a:rPr>
              <a:t>Ontology</a:t>
            </a:r>
            <a:r>
              <a:rPr lang="sk-SK" sz="2000" i="0" dirty="0">
                <a:latin typeface="Arial" charset="0"/>
              </a:rPr>
              <a:t> </a:t>
            </a:r>
            <a:r>
              <a:rPr lang="sk-SK" sz="2000" i="0" dirty="0" err="1">
                <a:latin typeface="Arial" charset="0"/>
              </a:rPr>
              <a:t>Consorcium</a:t>
            </a:r>
            <a:r>
              <a:rPr lang="sk-SK" sz="2000" i="0" dirty="0">
                <a:latin typeface="Arial" charset="0"/>
              </a:rPr>
              <a:t> na zobrazovanie informácií o génoch.</a:t>
            </a:r>
          </a:p>
          <a:p>
            <a:pPr marL="342900" indent="-342900" eaLnBrk="1" hangingPunct="1">
              <a:defRPr/>
            </a:pPr>
            <a:r>
              <a:rPr lang="sk-SK" sz="2000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BeamTrees</a:t>
            </a:r>
            <a:r>
              <a:rPr lang="sk-SK" sz="2000" i="0" dirty="0">
                <a:latin typeface="Arial" charset="0"/>
              </a:rPr>
              <a:t> je technika vypĺňania trojdimenzionálneho priestoru. Prekrývajúce sa objekty slúžia na zobrazenie hierarchie. Používateľ ich môže otáčať, zväčšovať a proporčne meniť veľkosť zobrazovaných objektov.</a:t>
            </a:r>
            <a:endParaRPr lang="cs-CZ" sz="2000" i="0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620A2756-BC4E-43A8-A5E5-2CA9A3CCA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8625"/>
            <a:ext cx="3963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Priestor vypĺňajúce</a:t>
            </a:r>
            <a:endParaRPr lang="cs-CZ" altLang="sk-SK" sz="3200" b="1"/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2BF430ED-D099-412F-9CFD-DC224B1F6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1D0D8C44-805C-486D-A6E3-A1087BBFE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16113"/>
            <a:ext cx="8280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2400" i="0">
                <a:solidFill>
                  <a:schemeClr val="hlink"/>
                </a:solidFill>
              </a:rPr>
              <a:t>Výhody: vhodnosť na vizualizáciu stromových štruktúr, označovanie vlastností na úrovni inštancií.</a:t>
            </a:r>
          </a:p>
          <a:p>
            <a:pPr eaLnBrk="1" hangingPunct="1"/>
            <a:endParaRPr lang="sk-SK" altLang="sk-SK" sz="2400" i="0">
              <a:solidFill>
                <a:schemeClr val="hlink"/>
              </a:solidFill>
            </a:endParaRPr>
          </a:p>
          <a:p>
            <a:pPr eaLnBrk="1" hangingPunct="1"/>
            <a:r>
              <a:rPr lang="sk-SK" altLang="sk-SK" sz="2400" i="0">
                <a:solidFill>
                  <a:schemeClr val="hlink"/>
                </a:solidFill>
              </a:rPr>
              <a:t>Nevýhody: výstup vedie často k štvorcom s malým pomerom strán, neostáva dosť priestoru pre interné uzly stromu (veľké a široké hierarchie), </a:t>
            </a:r>
          </a:p>
          <a:p>
            <a:pPr eaLnBrk="1" hangingPunct="1"/>
            <a:r>
              <a:rPr lang="sk-SK" altLang="sk-SK" sz="2400" i="0">
                <a:solidFill>
                  <a:schemeClr val="hlink"/>
                </a:solidFill>
              </a:rPr>
              <a:t>	práca s nástrojom vyžaduje tréning, výstup je ťažko zrozumiteľný.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5239AF99-96CA-4F3E-A6A5-AB5D8A3E2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8625"/>
            <a:ext cx="4281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Zamerané na kontext</a:t>
            </a:r>
            <a:endParaRPr lang="cs-CZ" altLang="sk-SK" sz="3200" b="1"/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00B5AA21-0761-4F13-BABB-9EB8AC051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A6B8DD10-38E0-4763-8958-50ACF8227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57338"/>
            <a:ext cx="8207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i="0"/>
              <a:t>Nástroje tejto skupiny sú založené na kombinovanej prezentácii zaostrovania a kontextu. Jeden uzol je centrálnym a ostatné sú umiestnené okolo. </a:t>
            </a:r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032D5B6A-4935-4224-A6BD-8CE446F47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09850"/>
            <a:ext cx="47164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4">
            <a:extLst>
              <a:ext uri="{FF2B5EF4-FFF2-40B4-BE49-F238E27FC236}">
                <a16:creationId xmlns:a16="http://schemas.microsoft.com/office/drawing/2014/main" id="{7D200A67-D24C-409F-8E0F-0914AD61D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205038"/>
            <a:ext cx="3959225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sk-SK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2D </a:t>
            </a:r>
            <a:r>
              <a:rPr lang="sk-SK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Hyperbolic</a:t>
            </a:r>
            <a:r>
              <a:rPr lang="sk-SK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sk-SK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Tree</a:t>
            </a:r>
            <a:r>
              <a:rPr lang="sk-SK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sk-SK" i="0" dirty="0">
                <a:latin typeface="Arial" charset="0"/>
              </a:rPr>
              <a:t>je technika založená na hyperbolickej transformácii. Koreň stromu je uložený do stredu. Od stredu sa vzdialenosť medzi uzlami zmenšuje vďaka hyperbolickej transformácii. </a:t>
            </a:r>
          </a:p>
          <a:p>
            <a:pPr marL="342900" indent="-342900" eaLnBrk="1" hangingPunct="1">
              <a:defRPr/>
            </a:pPr>
            <a:r>
              <a:rPr lang="sk-SK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3D </a:t>
            </a:r>
            <a:r>
              <a:rPr lang="sk-SK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Hyperbolic</a:t>
            </a:r>
            <a:r>
              <a:rPr lang="sk-SK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sk-SK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Tree</a:t>
            </a:r>
            <a:r>
              <a:rPr lang="sk-SK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sk-SK" i="0" dirty="0">
                <a:latin typeface="Arial" charset="0"/>
              </a:rPr>
              <a:t>bol navrhnutý ako vizualizácia  internetových stránok (prehliadanie súborovej štruktúry). Stromová štruktúra umiestnená v hyperbolickom trojrozmernom priestore – na ploche gule. Vysoká hustota poskytovaných informácií.</a:t>
            </a:r>
            <a:endParaRPr lang="cs-CZ" i="0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7CAD45F3-C2D5-47DC-BA47-39C38D0B4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8625"/>
            <a:ext cx="4281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Zamerané na kontext</a:t>
            </a:r>
            <a:endParaRPr lang="cs-CZ" altLang="sk-SK" sz="3200" b="1"/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F919389A-E866-4B6F-8B30-99E5AA1A4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67113824-C5D7-4139-82BB-7B172ED32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57338"/>
            <a:ext cx="82073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sk-SK" sz="20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3D </a:t>
            </a:r>
            <a:r>
              <a:rPr lang="sk-SK" sz="2000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Hyperbolic</a:t>
            </a:r>
            <a:r>
              <a:rPr lang="sk-SK" sz="20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sk-SK" sz="2000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Browser</a:t>
            </a:r>
            <a:r>
              <a:rPr lang="sk-SK" sz="20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sk-SK" sz="2000" i="0" dirty="0">
                <a:latin typeface="Arial" charset="0"/>
              </a:rPr>
              <a:t>môže zobraziť súčasne viac ako 20000 uzlov. Je efektívny v zobrazovaní rozsiahlych grafov na malej ploche.</a:t>
            </a:r>
          </a:p>
          <a:p>
            <a:pPr marL="342900" indent="-342900" eaLnBrk="1" hangingPunct="1">
              <a:defRPr/>
            </a:pPr>
            <a:endParaRPr lang="sk-SK" sz="2000" i="0" dirty="0">
              <a:latin typeface="Arial" charset="0"/>
            </a:endParaRPr>
          </a:p>
          <a:p>
            <a:pPr marL="342900" indent="-342900" eaLnBrk="1" hangingPunct="1">
              <a:defRPr/>
            </a:pPr>
            <a:r>
              <a:rPr lang="sk-SK" sz="2000" i="0" dirty="0">
                <a:solidFill>
                  <a:schemeClr val="hlink"/>
                </a:solidFill>
                <a:latin typeface="Arial" charset="0"/>
              </a:rPr>
              <a:t>Výhody: vhodné pre poskytovanie globálneho pohľadu, uľahčená navigácia, lepšia predstava o prepojení jednotlivých uzlov, možnosť vidieť celý strom v jednom okamihu aj keď informácie o uzloch nie sú úplné. Vo všeobecnosti je táto technika vhodná aj na </a:t>
            </a:r>
            <a:r>
              <a:rPr lang="sk-SK" sz="2000" i="0" dirty="0" err="1">
                <a:solidFill>
                  <a:schemeClr val="hlink"/>
                </a:solidFill>
                <a:latin typeface="Arial" charset="0"/>
              </a:rPr>
              <a:t>evaluáciu</a:t>
            </a:r>
            <a:r>
              <a:rPr lang="sk-SK" sz="2000" i="0" dirty="0">
                <a:solidFill>
                  <a:schemeClr val="hlink"/>
                </a:solidFill>
                <a:latin typeface="Arial" charset="0"/>
              </a:rPr>
              <a:t>. </a:t>
            </a:r>
          </a:p>
          <a:p>
            <a:pPr marL="342900" indent="-342900" eaLnBrk="1" hangingPunct="1">
              <a:defRPr/>
            </a:pPr>
            <a:r>
              <a:rPr lang="sk-SK" sz="2000" i="0" dirty="0">
                <a:solidFill>
                  <a:schemeClr val="hlink"/>
                </a:solidFill>
                <a:latin typeface="Arial" charset="0"/>
              </a:rPr>
              <a:t>                                                                                                                                                          </a:t>
            </a:r>
          </a:p>
          <a:p>
            <a:pPr marL="342900" indent="-342900" eaLnBrk="1" hangingPunct="1">
              <a:defRPr/>
            </a:pPr>
            <a:r>
              <a:rPr lang="sk-SK" sz="2000" i="0" dirty="0">
                <a:solidFill>
                  <a:schemeClr val="hlink"/>
                </a:solidFill>
                <a:latin typeface="Arial" charset="0"/>
              </a:rPr>
              <a:t>Nevýhody: ustavičné prekresľovanie grafu, pri počiatočnom pohľade je viditeľná iba časť celého obrazu, pri vysokom počte entít v ontológií nastáva problém s rozlíšením (priveľa informácií zobrazených v jednom momente), pri komplikovaných štruktúrach nastávajú problémy s navigáciou, obťažné vytváranie mentálneho modelu používateľa.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9DD27B42-C364-40FB-8D9B-7E9B9AFD1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8625"/>
            <a:ext cx="421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3D Informačné mapy</a:t>
            </a:r>
            <a:endParaRPr lang="cs-CZ" altLang="sk-SK" sz="3200" b="1"/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3D7C7A10-022B-4129-AD0A-0100B00A6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0FD7DDC0-A311-4FA2-958A-17F3EEF9A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28775"/>
            <a:ext cx="8351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sk-SK" sz="2000" i="0" dirty="0">
                <a:latin typeface="Arial" charset="0"/>
              </a:rPr>
              <a:t>Používajú metaforu </a:t>
            </a:r>
            <a:r>
              <a:rPr lang="sk-SK" sz="20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trojdimenzionálnej geografickej mapy</a:t>
            </a:r>
            <a:r>
              <a:rPr lang="sk-SK" sz="2000" i="0" dirty="0">
                <a:latin typeface="Arial" charset="0"/>
              </a:rPr>
              <a:t>. Ontológie sa umiestňujú na túto mapu a tým je definovaný:</a:t>
            </a:r>
            <a:endParaRPr lang="cs-CZ" sz="2000" i="0" dirty="0">
              <a:latin typeface="Arial" charset="0"/>
            </a:endParaRP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A404BB5F-77CF-45BE-892B-F13EFE61B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420938"/>
            <a:ext cx="5292725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4">
            <a:extLst>
              <a:ext uri="{FF2B5EF4-FFF2-40B4-BE49-F238E27FC236}">
                <a16:creationId xmlns:a16="http://schemas.microsoft.com/office/drawing/2014/main" id="{70B456E3-9A1A-45D0-98BB-9C9DEA586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76475"/>
            <a:ext cx="3455987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i="0"/>
              <a:t>	- ich kontext,</a:t>
            </a:r>
          </a:p>
          <a:p>
            <a:pPr eaLnBrk="1" hangingPunct="1"/>
            <a:r>
              <a:rPr lang="sk-SK" altLang="sk-SK" i="0"/>
              <a:t>	- následne obsah,</a:t>
            </a:r>
          </a:p>
          <a:p>
            <a:pPr eaLnBrk="1" hangingPunct="1"/>
            <a:r>
              <a:rPr lang="sk-SK" altLang="sk-SK" i="0"/>
              <a:t>	- vzťah k iným dokumentom 	- ontológiám, </a:t>
            </a:r>
          </a:p>
          <a:p>
            <a:pPr eaLnBrk="1" hangingPunct="1"/>
            <a:r>
              <a:rPr lang="sk-SK" altLang="sk-SK" i="0"/>
              <a:t>	- vzťah k doméne. </a:t>
            </a:r>
          </a:p>
          <a:p>
            <a:pPr eaLnBrk="1" hangingPunct="1"/>
            <a:endParaRPr lang="sk-SK" altLang="sk-SK" i="0"/>
          </a:p>
          <a:p>
            <a:pPr eaLnBrk="1" hangingPunct="1"/>
            <a:r>
              <a:rPr lang="sk-SK" altLang="sk-SK" sz="2000" i="0"/>
              <a:t>Mapa môže reprezentovať priestor s viacerými doménami.</a:t>
            </a:r>
          </a:p>
          <a:p>
            <a:pPr eaLnBrk="1" hangingPunct="1"/>
            <a:r>
              <a:rPr lang="sk-SK" altLang="sk-SK" sz="2000" i="0"/>
              <a:t>Dokument – ontológia je umiestnený na mapu na základe vzťahu k prvkom mapy.</a:t>
            </a:r>
            <a:endParaRPr lang="cs-CZ" altLang="sk-SK" sz="2000" i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52F3ED23-BC2C-471C-980E-5FB80A131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8625"/>
            <a:ext cx="421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3D Informačné mapy</a:t>
            </a:r>
            <a:endParaRPr lang="cs-CZ" altLang="sk-SK" sz="3200" b="1"/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4444B753-E85A-4328-958A-77ADE0EC3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A6299ECF-0650-485E-BF19-C4E1EE0CD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628775"/>
            <a:ext cx="799147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sk-SK" i="0" dirty="0">
                <a:latin typeface="Arial" charset="0"/>
              </a:rPr>
              <a:t>Do tejto kategórie spadajú dva navzájom podobné systémy:</a:t>
            </a:r>
          </a:p>
          <a:p>
            <a:pPr marL="342900" indent="-342900" eaLnBrk="1" hangingPunct="1">
              <a:defRPr/>
            </a:pPr>
            <a:r>
              <a:rPr lang="sk-SK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FSN – </a:t>
            </a:r>
            <a:r>
              <a:rPr lang="sk-SK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File</a:t>
            </a:r>
            <a:r>
              <a:rPr lang="sk-SK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sk-SK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System</a:t>
            </a:r>
            <a:r>
              <a:rPr lang="sk-SK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sk-SK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Navigator</a:t>
            </a:r>
            <a:r>
              <a:rPr lang="sk-SK" i="0" dirty="0">
                <a:latin typeface="Arial" charset="0"/>
              </a:rPr>
              <a:t>, vytvorený pôvodne za účelom prehliadania súborov v Unixe. Výška úrovne uzla je determinovaná počtom súborov – pri ontológii počtom inštancií. Pri pohľade zhora tvoria uzly 2D strom. Kliknutím myšou sa ukážu detaily zvolenej oblasti.</a:t>
            </a:r>
          </a:p>
          <a:p>
            <a:pPr marL="342900" indent="-342900" eaLnBrk="1" hangingPunct="1">
              <a:defRPr/>
            </a:pPr>
            <a:r>
              <a:rPr lang="sk-SK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Harmony</a:t>
            </a:r>
            <a:r>
              <a:rPr lang="sk-SK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sk-SK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Information</a:t>
            </a:r>
            <a:r>
              <a:rPr lang="sk-SK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sk-SK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Landscape</a:t>
            </a:r>
            <a:r>
              <a:rPr lang="sk-SK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sk-SK" i="0" dirty="0">
                <a:latin typeface="Arial" charset="0"/>
              </a:rPr>
              <a:t>(na obrázku) tiež používa metaforu geografickej mapy. Systém pôvodne vyvinutý pre hypertextové dokumenty. Vo farbe a veľkosti objektov sú zakódované atribúty dokumentu. Sú prezentované aj prepojenia na iné dokumenty.</a:t>
            </a:r>
          </a:p>
          <a:p>
            <a:pPr marL="342900" indent="-342900" eaLnBrk="1" hangingPunct="1">
              <a:defRPr/>
            </a:pPr>
            <a:endParaRPr lang="sk-SK" i="0" dirty="0">
              <a:latin typeface="Arial" charset="0"/>
            </a:endParaRPr>
          </a:p>
          <a:p>
            <a:pPr marL="342900" indent="-342900" eaLnBrk="1" hangingPunct="1">
              <a:defRPr/>
            </a:pPr>
            <a:r>
              <a:rPr lang="sk-SK" i="0" dirty="0">
                <a:solidFill>
                  <a:schemeClr val="hlink"/>
                </a:solidFill>
                <a:latin typeface="Arial" charset="0"/>
              </a:rPr>
              <a:t>Výhody: zlepšená navigácia, grafická odlišnosť objektov umožňuje ich ľahkú rozpoznateľnosť, 3D perspektíva umožňuje sústredenie na zvolený objekt – ostatné objekty sú bližšie k horizontu.</a:t>
            </a:r>
          </a:p>
          <a:p>
            <a:pPr marL="342900" indent="-342900" eaLnBrk="1" hangingPunct="1">
              <a:defRPr/>
            </a:pPr>
            <a:r>
              <a:rPr lang="sk-SK" i="0" dirty="0">
                <a:solidFill>
                  <a:schemeClr val="hlink"/>
                </a:solidFill>
                <a:latin typeface="Arial" charset="0"/>
              </a:rPr>
              <a:t>Nevýhody: rozsiahle výstupy nemôžu byť vykreslené naraz (nekompletná predstava o štruktúre).</a:t>
            </a:r>
            <a:endParaRPr lang="cs-CZ" i="0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403BB942-1338-4F60-AB8C-EA748388D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1806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Osnova:</a:t>
            </a:r>
            <a:endParaRPr lang="cs-CZ" altLang="sk-SK" sz="3200" b="1" i="0"/>
          </a:p>
        </p:txBody>
      </p:sp>
      <p:sp>
        <p:nvSpPr>
          <p:cNvPr id="4099" name="Text Box 5">
            <a:extLst>
              <a:ext uri="{FF2B5EF4-FFF2-40B4-BE49-F238E27FC236}">
                <a16:creationId xmlns:a16="http://schemas.microsoft.com/office/drawing/2014/main" id="{18842C8C-1AD3-43CA-ACB2-38B51E49E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4100" name="Text Box 6">
            <a:extLst>
              <a:ext uri="{FF2B5EF4-FFF2-40B4-BE49-F238E27FC236}">
                <a16:creationId xmlns:a16="http://schemas.microsoft.com/office/drawing/2014/main" id="{33788B76-ED62-4A93-8FA4-6DFC8649C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133600"/>
            <a:ext cx="536098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sk-SK" altLang="sk-SK" sz="2400" i="0"/>
              <a:t>Úvod</a:t>
            </a:r>
          </a:p>
          <a:p>
            <a:pPr eaLnBrk="1" hangingPunct="1">
              <a:buFontTx/>
              <a:buAutoNum type="arabicPeriod"/>
            </a:pPr>
            <a:r>
              <a:rPr lang="sk-SK" altLang="sk-SK" sz="2400" i="0"/>
              <a:t>Vizualizačné techniky</a:t>
            </a:r>
          </a:p>
          <a:p>
            <a:pPr eaLnBrk="1" hangingPunct="1">
              <a:buFontTx/>
              <a:buAutoNum type="arabicPeriod"/>
            </a:pPr>
            <a:r>
              <a:rPr lang="sk-SK" altLang="sk-SK" sz="2400" i="0"/>
              <a:t>Odsadzovaný zoznam</a:t>
            </a:r>
          </a:p>
          <a:p>
            <a:pPr eaLnBrk="1" hangingPunct="1">
              <a:buFontTx/>
              <a:buAutoNum type="arabicPeriod"/>
            </a:pPr>
            <a:r>
              <a:rPr lang="sk-SK" altLang="sk-SK" sz="2400" i="0"/>
              <a:t>Grafová a stromová reprezentácia</a:t>
            </a:r>
          </a:p>
          <a:p>
            <a:pPr eaLnBrk="1" hangingPunct="1">
              <a:buFontTx/>
              <a:buAutoNum type="arabicPeriod"/>
            </a:pPr>
            <a:r>
              <a:rPr lang="sk-SK" altLang="sk-SK" sz="2400" i="0"/>
              <a:t>Približujúci prístup</a:t>
            </a:r>
          </a:p>
          <a:p>
            <a:pPr eaLnBrk="1" hangingPunct="1">
              <a:buFontTx/>
              <a:buAutoNum type="arabicPeriod"/>
            </a:pPr>
            <a:r>
              <a:rPr lang="sk-SK" altLang="sk-SK" sz="2400" i="0"/>
              <a:t>Priestor vypĺňajúci prístup</a:t>
            </a:r>
          </a:p>
          <a:p>
            <a:pPr eaLnBrk="1" hangingPunct="1">
              <a:buFontTx/>
              <a:buAutoNum type="arabicPeriod"/>
            </a:pPr>
            <a:r>
              <a:rPr lang="sk-SK" altLang="sk-SK" sz="2400" i="0"/>
              <a:t>Prístup zameraný na kontext</a:t>
            </a:r>
          </a:p>
          <a:p>
            <a:pPr eaLnBrk="1" hangingPunct="1">
              <a:buFontTx/>
              <a:buAutoNum type="arabicPeriod"/>
            </a:pPr>
            <a:r>
              <a:rPr lang="sk-SK" altLang="sk-SK" sz="2400" i="0"/>
              <a:t>3D informačné mapy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35896EC1-2CDB-40BA-95AA-71755E156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1209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sk-SK" sz="3200" b="1" i="0"/>
              <a:t>Úvod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954DF3EA-A6E3-4818-BAEA-B5823B4B4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F3EBEF10-3599-4CBD-9D00-0B7F28DE7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73238"/>
            <a:ext cx="7777163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sk-SK" sz="20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Internet a jeho problémy:  </a:t>
            </a:r>
          </a:p>
          <a:p>
            <a:pPr marL="342900" indent="-342900" eaLnBrk="1" hangingPunct="1">
              <a:defRPr/>
            </a:pPr>
            <a:endParaRPr lang="sk-SK" sz="2000" i="0" dirty="0">
              <a:solidFill>
                <a:schemeClr val="bg1">
                  <a:lumMod val="25000"/>
                </a:schemeClr>
              </a:solidFill>
              <a:latin typeface="Arial" charset="0"/>
            </a:endParaRP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000" i="0" dirty="0">
                <a:latin typeface="Arial" charset="0"/>
              </a:rPr>
              <a:t>množstvo informačných zdrojov a ontológií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000" i="0" dirty="0">
                <a:latin typeface="Arial" charset="0"/>
              </a:rPr>
              <a:t>rôznorodá forma a štruktúra (hypertextové odkazy)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000" i="0" dirty="0">
                <a:latin typeface="Arial" charset="0"/>
              </a:rPr>
              <a:t>vyhľadávanie ontologických modelov prostredníctvom kľúčových slov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000" i="0" dirty="0">
                <a:latin typeface="Arial" charset="0"/>
              </a:rPr>
              <a:t>manuálne získavanie informácií z vyhľadaných zdrojov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000" i="0" dirty="0">
                <a:latin typeface="Arial" charset="0"/>
              </a:rPr>
              <a:t>podpora slabo štruktúrovaných textových zdrojov </a:t>
            </a:r>
          </a:p>
          <a:p>
            <a:pPr marL="342900" indent="-342900" eaLnBrk="1" hangingPunct="1">
              <a:defRPr/>
            </a:pPr>
            <a:r>
              <a:rPr lang="sk-SK" sz="2000" i="0" dirty="0">
                <a:latin typeface="Arial" charset="0"/>
              </a:rPr>
              <a:t>	(mechanizmy reprezentácie sémantiky </a:t>
            </a:r>
          </a:p>
          <a:p>
            <a:pPr marL="342900" indent="-342900" eaLnBrk="1" hangingPunct="1">
              <a:defRPr/>
            </a:pPr>
            <a:r>
              <a:rPr lang="sk-SK" sz="2000" i="0" dirty="0">
                <a:latin typeface="Arial" charset="0"/>
              </a:rPr>
              <a:t>	a obmedzení pre detekciu nekonzistentných údajov) </a:t>
            </a:r>
          </a:p>
          <a:p>
            <a:pPr marL="342900" indent="-342900" eaLnBrk="1" hangingPunct="1">
              <a:defRPr/>
            </a:pPr>
            <a:r>
              <a:rPr lang="sk-SK" sz="2000" i="0" dirty="0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Prekoná dynamika rastu neproduktívnych častí dynamiku rastu produktívnych častí? </a:t>
            </a:r>
          </a:p>
          <a:p>
            <a:pPr marL="342900" indent="-342900" eaLnBrk="1" hangingPunct="1">
              <a:defRPr/>
            </a:pPr>
            <a:endParaRPr lang="sk-SK" sz="2000" i="0" dirty="0">
              <a:latin typeface="Arial" charset="0"/>
            </a:endParaRPr>
          </a:p>
          <a:p>
            <a:pPr marL="342900" indent="-342900" eaLnBrk="1" hangingPunct="1">
              <a:defRPr/>
            </a:pPr>
            <a:endParaRPr lang="sk-SK" i="0" dirty="0">
              <a:latin typeface="Arial" charset="0"/>
            </a:endParaRPr>
          </a:p>
          <a:p>
            <a:pPr marL="342900" indent="-342900" eaLnBrk="1" hangingPunct="1">
              <a:defRPr/>
            </a:pPr>
            <a:endParaRPr lang="sk-SK" i="0" dirty="0">
              <a:latin typeface="Arial" charset="0"/>
            </a:endParaRPr>
          </a:p>
          <a:p>
            <a:pPr marL="342900" indent="-342900" eaLnBrk="1" hangingPunct="1">
              <a:defRPr/>
            </a:pPr>
            <a:endParaRPr lang="sk-SK" i="0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57C7AC43-8AC0-46E5-B233-925CDBED7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1209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sk-SK" sz="3200" b="1" i="0"/>
              <a:t>Úvod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A9BF27E1-FC85-4AA7-92A6-71EB991F4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4DBEC288-FAB3-481D-BAD4-7AAEAC0FD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628775"/>
            <a:ext cx="7848600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sk-SK" sz="20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Riešenia?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000" i="0" dirty="0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metóda hrubej sily </a:t>
            </a:r>
            <a:r>
              <a:rPr lang="sk-SK" sz="2000" i="0" dirty="0">
                <a:latin typeface="Arial" charset="0"/>
              </a:rPr>
              <a:t>(viac výkonnejších serverov, ↑ priepust. kom. liniek)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000" i="0" dirty="0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automatická manipulácia s dátami </a:t>
            </a:r>
            <a:r>
              <a:rPr lang="sk-SK" sz="2000" i="0" dirty="0">
                <a:latin typeface="Arial" charset="0"/>
              </a:rPr>
              <a:t>(</a:t>
            </a:r>
            <a:r>
              <a:rPr lang="sk-SK" sz="2000" i="0" dirty="0" err="1">
                <a:latin typeface="Arial" charset="0"/>
              </a:rPr>
              <a:t>metatag</a:t>
            </a:r>
            <a:r>
              <a:rPr lang="sk-SK" sz="2000" i="0" dirty="0">
                <a:latin typeface="Arial" charset="0"/>
              </a:rPr>
              <a:t>, sofistikovaný agent)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000" i="0" dirty="0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web </a:t>
            </a:r>
            <a:r>
              <a:rPr lang="sk-SK" sz="2000" i="0" dirty="0" err="1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mining</a:t>
            </a:r>
            <a:r>
              <a:rPr lang="sk-SK" sz="2000" i="0" dirty="0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sk-SK" sz="2000" i="0" dirty="0">
                <a:latin typeface="Arial" charset="0"/>
              </a:rPr>
              <a:t>(zvláda chaotickú štruktúru, hľadanie autoritatívnych stránok, </a:t>
            </a:r>
            <a:r>
              <a:rPr lang="sk-SK" sz="2000" i="0" dirty="0" err="1">
                <a:latin typeface="Arial" charset="0"/>
              </a:rPr>
              <a:t>HITS-Hyperlink</a:t>
            </a:r>
            <a:r>
              <a:rPr lang="sk-SK" sz="2000" i="0" dirty="0">
                <a:latin typeface="Arial" charset="0"/>
              </a:rPr>
              <a:t> </a:t>
            </a:r>
            <a:r>
              <a:rPr lang="sk-SK" sz="2000" i="0" dirty="0" err="1">
                <a:latin typeface="Arial" charset="0"/>
              </a:rPr>
              <a:t>Induced</a:t>
            </a:r>
            <a:r>
              <a:rPr lang="sk-SK" sz="2000" i="0" dirty="0">
                <a:latin typeface="Arial" charset="0"/>
              </a:rPr>
              <a:t> </a:t>
            </a:r>
            <a:r>
              <a:rPr lang="sk-SK" sz="2000" i="0" dirty="0" err="1">
                <a:latin typeface="Arial" charset="0"/>
              </a:rPr>
              <a:t>Topic</a:t>
            </a:r>
            <a:r>
              <a:rPr lang="sk-SK" sz="2000" i="0" dirty="0">
                <a:latin typeface="Arial" charset="0"/>
              </a:rPr>
              <a:t> </a:t>
            </a:r>
            <a:r>
              <a:rPr lang="sk-SK" sz="2000" i="0" dirty="0" err="1">
                <a:latin typeface="Arial" charset="0"/>
              </a:rPr>
              <a:t>Search</a:t>
            </a:r>
            <a:r>
              <a:rPr lang="sk-SK" sz="2000" i="0" dirty="0">
                <a:latin typeface="Arial" charset="0"/>
              </a:rPr>
              <a:t>, hľadanie prepojovacích stránok (odkazy na autority), </a:t>
            </a:r>
            <a:r>
              <a:rPr lang="sk-SK" sz="2000" i="0" dirty="0" err="1">
                <a:latin typeface="Arial" charset="0"/>
              </a:rPr>
              <a:t>PageRank</a:t>
            </a:r>
            <a:r>
              <a:rPr lang="sk-SK" sz="2000" i="0" dirty="0">
                <a:latin typeface="Arial" charset="0"/>
              </a:rPr>
              <a:t>, dolovanie z obsahu, z používania, zo štruktúry)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000" i="0" dirty="0" err="1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Multi-agentové</a:t>
            </a:r>
            <a:r>
              <a:rPr lang="sk-SK" sz="2000" i="0" dirty="0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 systémy </a:t>
            </a:r>
            <a:r>
              <a:rPr lang="sk-SK" sz="2000" i="0" dirty="0">
                <a:latin typeface="Arial" charset="0"/>
              </a:rPr>
              <a:t>(vhodné v heterogénnom prostredí, vyžadujú použitie výsledkov všetkých oblastí UI – strojové učenie...)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000" i="0" dirty="0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sémantický web </a:t>
            </a:r>
            <a:r>
              <a:rPr lang="sk-SK" sz="2000" i="0" dirty="0">
                <a:latin typeface="Arial" charset="0"/>
              </a:rPr>
              <a:t>ako strojovo spracovateľná sieť „</a:t>
            </a:r>
            <a:r>
              <a:rPr lang="sk-SK" sz="2000" i="0" dirty="0" err="1">
                <a:latin typeface="Arial" charset="0"/>
              </a:rPr>
              <a:t>smart</a:t>
            </a:r>
            <a:r>
              <a:rPr lang="sk-SK" sz="2000" i="0" dirty="0">
                <a:latin typeface="Arial" charset="0"/>
              </a:rPr>
              <a:t>“ dát (riešenie informačného preťaženia (kognitívna záťaž), </a:t>
            </a:r>
            <a:r>
              <a:rPr lang="sk-SK" sz="2000" i="0" dirty="0" err="1">
                <a:latin typeface="Arial" charset="0"/>
              </a:rPr>
              <a:t>agregácia</a:t>
            </a:r>
            <a:r>
              <a:rPr lang="sk-SK" sz="2000" i="0" dirty="0">
                <a:latin typeface="Arial" charset="0"/>
              </a:rPr>
              <a:t> dát v dátových skladoch (riešenie závislosti aplikácií na danej štruktúre dát))</a:t>
            </a:r>
          </a:p>
          <a:p>
            <a:pPr marL="342900" indent="-342900" eaLnBrk="1" hangingPunct="1">
              <a:defRPr/>
            </a:pPr>
            <a:endParaRPr lang="sk-SK" sz="2000" i="0" dirty="0">
              <a:latin typeface="Arial" charset="0"/>
            </a:endParaRPr>
          </a:p>
          <a:p>
            <a:pPr marL="342900" indent="-342900" eaLnBrk="1" hangingPunct="1">
              <a:defRPr/>
            </a:pPr>
            <a:endParaRPr lang="sk-SK" i="0" dirty="0">
              <a:latin typeface="Arial" charset="0"/>
            </a:endParaRPr>
          </a:p>
          <a:p>
            <a:pPr marL="342900" indent="-342900" eaLnBrk="1" hangingPunct="1">
              <a:defRPr/>
            </a:pPr>
            <a:endParaRPr lang="sk-SK" i="0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01CDC259-A732-42C5-91F5-5B766DCBB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1209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sk-SK" sz="3200" b="1" i="0"/>
              <a:t>Úvod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0AC6596B-36E7-4787-89EE-97A014895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0399B934-A94C-460D-9DAC-179822818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628775"/>
            <a:ext cx="8353425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en-US" sz="2000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Ontol</a:t>
            </a:r>
            <a:r>
              <a:rPr lang="sk-SK" sz="2000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ógia</a:t>
            </a:r>
            <a:r>
              <a:rPr lang="sk-SK" sz="20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 je explicitná špecifikácia konceptualizácie: 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000" i="0" dirty="0">
                <a:latin typeface="Arial" charset="0"/>
              </a:rPr>
              <a:t>Konceptualizácia je sémantická štruktúra obsahujúca znalosti domény.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000" i="0" dirty="0">
                <a:latin typeface="Arial" charset="0"/>
              </a:rPr>
              <a:t>Ontológia je špecifikáciou tejto štruktúry.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000" i="0" dirty="0">
                <a:latin typeface="Arial" charset="0"/>
              </a:rPr>
              <a:t>Ontológia v SW – hľadanie stránok podľa želaného významu kľúčových slov.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000" i="0" dirty="0">
                <a:latin typeface="Arial" charset="0"/>
              </a:rPr>
              <a:t>Sofistikovanejšie prístupy (odvádzanie pravidiel ontológie, využívanie asociácie štruktúry vedomostí)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000" i="0" dirty="0">
                <a:latin typeface="Arial" charset="0"/>
              </a:rPr>
              <a:t>Prínos:</a:t>
            </a:r>
          </a:p>
          <a:p>
            <a:pPr marL="800100" lvl="1" indent="-342900" eaLnBrk="1" hangingPunct="1">
              <a:buFont typeface="Wingdings" pitchFamily="2" charset="2"/>
              <a:buChar char="q"/>
              <a:defRPr/>
            </a:pPr>
            <a:r>
              <a:rPr lang="sk-SK" i="0" dirty="0">
                <a:latin typeface="Arial" charset="0"/>
              </a:rPr>
              <a:t>vyjadrenie sémantiky dát kolekcií dokumentov v strojovo spracovateľnej forme</a:t>
            </a:r>
          </a:p>
          <a:p>
            <a:pPr marL="800100" lvl="1" indent="-342900" eaLnBrk="1" hangingPunct="1">
              <a:buFont typeface="Wingdings" pitchFamily="2" charset="2"/>
              <a:buChar char="q"/>
              <a:defRPr/>
            </a:pPr>
            <a:r>
              <a:rPr lang="sk-SK" i="0" dirty="0">
                <a:latin typeface="Arial" charset="0"/>
              </a:rPr>
              <a:t>opätovné použitie už vytvorených ontológií domény</a:t>
            </a:r>
          </a:p>
          <a:p>
            <a:pPr marL="800100" lvl="1" indent="-342900" eaLnBrk="1" hangingPunct="1">
              <a:buFont typeface="Wingdings" pitchFamily="2" charset="2"/>
              <a:buChar char="q"/>
              <a:defRPr/>
            </a:pPr>
            <a:r>
              <a:rPr lang="sk-SK" i="0" dirty="0">
                <a:latin typeface="Arial" charset="0"/>
              </a:rPr>
              <a:t>kombinácia ontológií a ich modifikácia, rozširovanie </a:t>
            </a:r>
          </a:p>
          <a:p>
            <a:pPr marL="800100" lvl="1" indent="-342900" eaLnBrk="1" hangingPunct="1">
              <a:buFont typeface="Wingdings" pitchFamily="2" charset="2"/>
              <a:buChar char="q"/>
              <a:defRPr/>
            </a:pPr>
            <a:r>
              <a:rPr lang="sk-SK" i="0" dirty="0">
                <a:latin typeface="Arial" charset="0"/>
              </a:rPr>
              <a:t>preukázateľná užitočnosť  (digitálne knižnice, informačný manažment...)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endParaRPr lang="sk-SK" i="0" dirty="0">
              <a:latin typeface="Arial" charset="0"/>
            </a:endParaRPr>
          </a:p>
          <a:p>
            <a:pPr marL="342900" indent="-342900" eaLnBrk="1" hangingPunct="1">
              <a:defRPr/>
            </a:pPr>
            <a:r>
              <a:rPr lang="sk-SK" sz="20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Vizualizácia ontológií: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000" i="0" dirty="0">
                <a:latin typeface="Arial" charset="0"/>
              </a:rPr>
              <a:t>nevyhnutná pri návrhu, správe a prehľadávaní ontológií</a:t>
            </a:r>
          </a:p>
          <a:p>
            <a:pPr marL="342900" indent="-342900" eaLnBrk="1" hangingPunct="1">
              <a:defRPr/>
            </a:pPr>
            <a:endParaRPr lang="sk-SK" i="0" dirty="0">
              <a:latin typeface="Arial" charset="0"/>
            </a:endParaRPr>
          </a:p>
          <a:p>
            <a:pPr marL="342900" indent="-342900" eaLnBrk="1" hangingPunct="1">
              <a:defRPr/>
            </a:pPr>
            <a:endParaRPr lang="sk-SK" i="0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5301D1E7-4869-40A0-AAC8-3C22A1E4C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1209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sk-SK" sz="3200" b="1" i="0"/>
              <a:t>Úvod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D4C599BE-465F-4C18-BA7C-0D8C925AD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343BB1F8-3F4F-47F2-9807-3283B78DE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80645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0EB76C36-062C-4F6D-917E-FC3275CF1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3933825"/>
            <a:ext cx="530066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ECA1DD11-4AD2-4A9C-8404-6EFB32ED4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466725"/>
            <a:ext cx="4387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sk-SK" sz="3200" b="1" i="0"/>
              <a:t>Vizualizačné techniky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F994FF74-49B1-4BB3-8156-0BAE06422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742FEF0C-8BC6-4518-BFE1-A16BC384C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73238"/>
            <a:ext cx="734536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sk-SK" sz="20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Základné skupiny </a:t>
            </a:r>
            <a:r>
              <a:rPr lang="sk-SK" sz="2000" i="0" dirty="0" err="1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vizualizačných</a:t>
            </a:r>
            <a:r>
              <a:rPr lang="sk-SK" sz="2000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 metód:</a:t>
            </a:r>
          </a:p>
          <a:p>
            <a:pPr marL="342900" indent="-342900" eaLnBrk="1" hangingPunct="1">
              <a:defRPr/>
            </a:pPr>
            <a:endParaRPr lang="sk-SK" sz="2000" i="0" dirty="0">
              <a:solidFill>
                <a:srgbClr val="008080"/>
              </a:solidFill>
              <a:latin typeface="Arial" charset="0"/>
            </a:endParaRP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000" i="0" dirty="0">
                <a:latin typeface="Arial" charset="0"/>
              </a:rPr>
              <a:t>Odsadzovaný zoznam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000" i="0" dirty="0">
                <a:latin typeface="Arial" charset="0"/>
              </a:rPr>
              <a:t>Grafová a stromová reprezentácia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000" i="0" dirty="0">
                <a:latin typeface="Arial" charset="0"/>
              </a:rPr>
              <a:t>Približujúce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000" i="0" dirty="0">
                <a:latin typeface="Arial" charset="0"/>
              </a:rPr>
              <a:t>Priestor vypĺňajúce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000" i="0" dirty="0">
                <a:latin typeface="Arial" charset="0"/>
              </a:rPr>
              <a:t>Zamerané na kontext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sk-SK" sz="2000" i="0" dirty="0">
                <a:latin typeface="Arial" charset="0"/>
              </a:rPr>
              <a:t>3D Informačné mapy</a:t>
            </a:r>
          </a:p>
          <a:p>
            <a:pPr marL="342900" indent="-342900" eaLnBrk="1" hangingPunct="1">
              <a:defRPr/>
            </a:pPr>
            <a:endParaRPr lang="sk-SK" i="0" dirty="0">
              <a:latin typeface="Arial" charset="0"/>
            </a:endParaRPr>
          </a:p>
          <a:p>
            <a:pPr marL="342900" indent="-342900" eaLnBrk="1" hangingPunct="1">
              <a:defRPr/>
            </a:pPr>
            <a:r>
              <a:rPr lang="sk-SK" sz="2000" i="0" dirty="0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Striktné zaradenie metódy do skupiny niekedy nie je možné </a:t>
            </a:r>
          </a:p>
          <a:p>
            <a:pPr marL="342900" indent="-342900" eaLnBrk="1" hangingPunct="1">
              <a:defRPr/>
            </a:pPr>
            <a:r>
              <a:rPr lang="sk-SK" sz="2000" i="0" dirty="0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	(vlastnosti aj iných skupín)</a:t>
            </a:r>
            <a:r>
              <a:rPr lang="en-US" sz="2000" i="0" dirty="0">
                <a:solidFill>
                  <a:schemeClr val="accent3">
                    <a:lumMod val="25000"/>
                  </a:schemeClr>
                </a:solidFill>
                <a:latin typeface="Arial" charset="0"/>
              </a:rPr>
              <a:t>.</a:t>
            </a:r>
            <a:endParaRPr lang="sk-SK" i="0" dirty="0">
              <a:solidFill>
                <a:schemeClr val="accent3">
                  <a:lumMod val="25000"/>
                </a:schemeClr>
              </a:solidFill>
              <a:latin typeface="Arial" charset="0"/>
            </a:endParaRPr>
          </a:p>
          <a:p>
            <a:pPr marL="342900" indent="-342900" eaLnBrk="1" hangingPunct="1">
              <a:defRPr/>
            </a:pPr>
            <a:endParaRPr lang="sk-SK" i="0" dirty="0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E6B34474-02DD-428F-AEE4-FB5B1724F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8625"/>
            <a:ext cx="4464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Odsadzovaný zoznam</a:t>
            </a:r>
            <a:endParaRPr lang="cs-CZ" altLang="sk-SK" sz="3200" b="1"/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01ECC63E-D562-4C1E-91AA-7A3A3A1BF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2968871A-D03D-4F28-A2BE-B52E41221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57338"/>
            <a:ext cx="5040312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i="0"/>
              <a:t>Triedy ontológie sú prezentované ako štruktúra adresárov vo Windows Explorer, poštovom klientovi.</a:t>
            </a:r>
          </a:p>
          <a:p>
            <a:pPr eaLnBrk="1" hangingPunct="1"/>
            <a:r>
              <a:rPr lang="sk-SK" altLang="sk-SK" i="0"/>
              <a:t>Triedy sú uzly v odsadenom, rozbaľovateľnom strome.</a:t>
            </a:r>
          </a:p>
          <a:p>
            <a:pPr eaLnBrk="1" hangingPunct="1"/>
            <a:r>
              <a:rPr lang="sk-SK" altLang="sk-SK" i="0"/>
              <a:t>Inštancie a vlastnosti sú zobrazené v inom okne.</a:t>
            </a:r>
            <a:endParaRPr lang="en-US" altLang="sk-SK" i="0"/>
          </a:p>
          <a:p>
            <a:pPr eaLnBrk="1" hangingPunct="1"/>
            <a:r>
              <a:rPr lang="sk-SK" altLang="sk-SK" i="0">
                <a:solidFill>
                  <a:srgbClr val="7F0000"/>
                </a:solidFill>
              </a:rPr>
              <a:t>Výhody: jednoduchosť, prehľadnosť, neustála dostupnosť mien tried (nie iba na požiadanie).</a:t>
            </a:r>
          </a:p>
          <a:p>
            <a:pPr eaLnBrk="1" hangingPunct="1"/>
            <a:r>
              <a:rPr lang="sk-SK" altLang="sk-SK" i="0">
                <a:solidFill>
                  <a:srgbClr val="7F0000"/>
                </a:solidFill>
              </a:rPr>
              <a:t>Nevýhody: graf by bol lepšou analógiou ontológie ako strom (viacnásobná dedičnosť nie je zrejmá, Protégé umiestňuje potomka pod všetkých rodičov – viacnásobný výskyt), neefektívne využitie priestoru na obrazovke (nevhodnosť pre úlohy spojené so štruktúrou ontológie – identifikácia hĺbky hierarchie).</a:t>
            </a:r>
          </a:p>
        </p:txBody>
      </p:sp>
      <p:pic>
        <p:nvPicPr>
          <p:cNvPr id="10245" name="Obrázok 4">
            <a:extLst>
              <a:ext uri="{FF2B5EF4-FFF2-40B4-BE49-F238E27FC236}">
                <a16:creationId xmlns:a16="http://schemas.microsoft.com/office/drawing/2014/main" id="{77D05F20-9728-43BB-8AD5-D805FDA49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6515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1C946909-DECB-425A-98B4-193EB6BC2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28625"/>
            <a:ext cx="6789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3200" b="1" i="0"/>
              <a:t>Grafová a stromová reprezentácia</a:t>
            </a:r>
            <a:endParaRPr lang="cs-CZ" altLang="sk-SK" sz="3200" b="1"/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69604BEB-3C31-4373-83DA-3890BB15F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5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i="0"/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32C685C6-4694-4E61-B1BB-EB0CAABC3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57338"/>
            <a:ext cx="360045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sk-SK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Grafová</a:t>
            </a:r>
            <a:r>
              <a:rPr lang="sk-SK" i="0" dirty="0">
                <a:latin typeface="Arial" charset="0"/>
              </a:rPr>
              <a:t> – množina prepojených uzlov (taxonómia) s prístupom </a:t>
            </a:r>
            <a:r>
              <a:rPr lang="sk-SK" i="0" dirty="0" err="1">
                <a:latin typeface="Arial" charset="0"/>
              </a:rPr>
              <a:t>zhora-nador</a:t>
            </a:r>
            <a:r>
              <a:rPr lang="sk-SK" i="0" dirty="0">
                <a:latin typeface="Arial" charset="0"/>
              </a:rPr>
              <a:t> či </a:t>
            </a:r>
            <a:r>
              <a:rPr lang="sk-SK" i="0" dirty="0" err="1">
                <a:latin typeface="Arial" charset="0"/>
              </a:rPr>
              <a:t>zľava-doprava</a:t>
            </a:r>
            <a:r>
              <a:rPr lang="sk-SK" i="0" dirty="0">
                <a:latin typeface="Arial" charset="0"/>
              </a:rPr>
              <a:t>, orientované na štruktúru. </a:t>
            </a:r>
          </a:p>
          <a:p>
            <a:pPr marL="342900" indent="-342900" eaLnBrk="1" hangingPunct="1">
              <a:defRPr/>
            </a:pPr>
            <a:r>
              <a:rPr lang="sk-SK" i="0" dirty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Stromová</a:t>
            </a:r>
            <a:r>
              <a:rPr lang="sk-SK" i="0" dirty="0">
                <a:latin typeface="Arial" charset="0"/>
              </a:rPr>
              <a:t> – acyklickým grafom.</a:t>
            </a:r>
          </a:p>
          <a:p>
            <a:pPr marL="342900" indent="-342900" eaLnBrk="1" hangingPunct="1">
              <a:defRPr/>
            </a:pPr>
            <a:r>
              <a:rPr lang="sk-SK" i="0" dirty="0">
                <a:latin typeface="Arial" charset="0"/>
              </a:rPr>
              <a:t>Používateľ môže rozbaľovať vrcholy (triedy).</a:t>
            </a:r>
          </a:p>
          <a:p>
            <a:pPr marL="342900" indent="-342900" eaLnBrk="1" hangingPunct="1">
              <a:defRPr/>
            </a:pPr>
            <a:r>
              <a:rPr lang="sk-SK" i="0" dirty="0">
                <a:latin typeface="Arial" charset="0"/>
              </a:rPr>
              <a:t>Patrí sem </a:t>
            </a:r>
            <a:r>
              <a:rPr lang="sk-SK" i="0" dirty="0" err="1">
                <a:latin typeface="Arial" charset="0"/>
              </a:rPr>
              <a:t>OntoViz</a:t>
            </a:r>
            <a:r>
              <a:rPr lang="sk-SK" i="0" dirty="0">
                <a:latin typeface="Arial" charset="0"/>
              </a:rPr>
              <a:t> (viď obrázok) – </a:t>
            </a:r>
            <a:r>
              <a:rPr lang="sk-SK" i="0" dirty="0" err="1">
                <a:latin typeface="Arial" charset="0"/>
              </a:rPr>
              <a:t>vizualizačný</a:t>
            </a:r>
            <a:r>
              <a:rPr lang="sk-SK" i="0" dirty="0">
                <a:latin typeface="Arial" charset="0"/>
              </a:rPr>
              <a:t> nástroj pre </a:t>
            </a:r>
            <a:r>
              <a:rPr lang="sk-SK" i="0" dirty="0" err="1">
                <a:latin typeface="Arial" charset="0"/>
              </a:rPr>
              <a:t>Protégé</a:t>
            </a:r>
            <a:r>
              <a:rPr lang="sk-SK" i="0" dirty="0">
                <a:latin typeface="Arial" charset="0"/>
              </a:rPr>
              <a:t> (2D graf). </a:t>
            </a:r>
          </a:p>
          <a:p>
            <a:pPr marL="342900" indent="-342900" eaLnBrk="1" hangingPunct="1">
              <a:defRPr/>
            </a:pPr>
            <a:r>
              <a:rPr lang="sk-SK" i="0" dirty="0">
                <a:solidFill>
                  <a:srgbClr val="7F0000"/>
                </a:solidFill>
                <a:latin typeface="Arial" charset="0"/>
              </a:rPr>
              <a:t>Výhody: pre každú triedu zobrazí aj vlastnosti a dedičnosť, 2D aj 3D nástroje.</a:t>
            </a:r>
          </a:p>
          <a:p>
            <a:pPr marL="342900" indent="-342900" eaLnBrk="1" hangingPunct="1">
              <a:defRPr/>
            </a:pPr>
            <a:r>
              <a:rPr lang="sk-SK" i="0" dirty="0">
                <a:solidFill>
                  <a:srgbClr val="7F0000"/>
                </a:solidFill>
                <a:latin typeface="Arial" charset="0"/>
              </a:rPr>
              <a:t>Nevýhody: nedostatok interakcií, nerovnomernosť hustoty, problémy s navigáciou, chýbajúci vyhľadávací nástroj, trojrozmerný graf </a:t>
            </a:r>
            <a:r>
              <a:rPr lang="sk-SK" i="0" dirty="0" err="1">
                <a:solidFill>
                  <a:srgbClr val="7F0000"/>
                </a:solidFill>
                <a:latin typeface="Arial" charset="0"/>
              </a:rPr>
              <a:t>de</a:t>
            </a:r>
            <a:r>
              <a:rPr lang="sk-SK" i="0" dirty="0">
                <a:solidFill>
                  <a:srgbClr val="7F0000"/>
                </a:solidFill>
                <a:latin typeface="Arial" charset="0"/>
              </a:rPr>
              <a:t> </a:t>
            </a:r>
            <a:r>
              <a:rPr lang="sk-SK" i="0" dirty="0" err="1">
                <a:solidFill>
                  <a:srgbClr val="7F0000"/>
                </a:solidFill>
                <a:latin typeface="Arial" charset="0"/>
              </a:rPr>
              <a:t>fakto</a:t>
            </a:r>
            <a:r>
              <a:rPr lang="sk-SK" i="0" dirty="0">
                <a:solidFill>
                  <a:srgbClr val="7F0000"/>
                </a:solidFill>
                <a:latin typeface="Arial" charset="0"/>
              </a:rPr>
              <a:t> neprináša nové výhody.</a:t>
            </a:r>
            <a:endParaRPr lang="cs-CZ" i="0" dirty="0">
              <a:solidFill>
                <a:srgbClr val="7F0000"/>
              </a:solidFill>
              <a:latin typeface="Arial" charset="0"/>
            </a:endParaRP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15A297AD-1850-40F7-859C-9A8E8CF7D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1557338"/>
            <a:ext cx="5114925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Vrstvy">
  <a:themeElements>
    <a:clrScheme name="Vrstvy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Vrstv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rstv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3972</TotalTime>
  <Words>1222</Words>
  <Application>Microsoft Office PowerPoint</Application>
  <PresentationFormat>Prezentácia na obrazovke (4:3)</PresentationFormat>
  <Paragraphs>120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Wingdings</vt:lpstr>
      <vt:lpstr>Vrstvy</vt:lpstr>
      <vt:lpstr>Vizualizácia ontologických modelov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Kika</dc:creator>
  <cp:lastModifiedBy>Kristina Machova</cp:lastModifiedBy>
  <cp:revision>146</cp:revision>
  <dcterms:created xsi:type="dcterms:W3CDTF">2007-08-31T13:42:21Z</dcterms:created>
  <dcterms:modified xsi:type="dcterms:W3CDTF">2022-09-27T13:52:48Z</dcterms:modified>
</cp:coreProperties>
</file>