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42" r:id="rId3"/>
    <p:sldId id="441" r:id="rId4"/>
    <p:sldId id="442" r:id="rId5"/>
    <p:sldId id="443" r:id="rId6"/>
    <p:sldId id="444" r:id="rId7"/>
    <p:sldId id="445" r:id="rId8"/>
    <p:sldId id="446" r:id="rId9"/>
    <p:sldId id="447" r:id="rId10"/>
    <p:sldId id="3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a" initials="B" lastIdx="9" clrIdx="0"/>
  <p:cmAuthor id="1" name="Kristína Machová" initials="KM" lastIdx="1" clrIdx="1">
    <p:extLst>
      <p:ext uri="{19B8F6BF-5375-455C-9EA6-DF929625EA0E}">
        <p15:presenceInfo xmlns:p15="http://schemas.microsoft.com/office/powerpoint/2012/main" userId="Kristína Mach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7E0000"/>
    <a:srgbClr val="898989"/>
    <a:srgbClr val="485E82"/>
    <a:srgbClr val="DA0000"/>
    <a:srgbClr val="7E76A2"/>
    <a:srgbClr val="666699"/>
    <a:srgbClr val="009999"/>
    <a:srgbClr val="6570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60" autoAdjust="0"/>
    <p:restoredTop sz="96327"/>
  </p:normalViewPr>
  <p:slideViewPr>
    <p:cSldViewPr snapToGrid="0" snapToObjects="1">
      <p:cViewPr varScale="1">
        <p:scale>
          <a:sx n="111" d="100"/>
          <a:sy n="111" d="100"/>
        </p:scale>
        <p:origin x="77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72" d="100"/>
          <a:sy n="72" d="100"/>
        </p:scale>
        <p:origin x="2384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DCA96-0433-9043-89F7-C2A1DD8B9D4D}" type="datetime1">
              <a:rPr lang="en-US" smtClean="0"/>
              <a:pPr/>
              <a:t>4/28/2023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4C875-7223-3B4B-9A00-CE25F9D3DC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503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F0DD3-AB97-0044-ACDE-9EFDFC7037C1}" type="datetime1">
              <a:rPr lang="en-US" smtClean="0"/>
              <a:pPr/>
              <a:t>4/28/2023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B8B0E-B866-0647-8F46-14B58D91FE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384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D41A-EA9A-2E4A-932A-2F6E31F3C93A}" type="datetime1">
              <a:rPr lang="en-US" smtClean="0"/>
              <a:pPr/>
              <a:t>4/28/2023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32D51-8DD9-AB4E-928A-AC013F0C41AA}" type="datetime1">
              <a:rPr lang="en-US" smtClean="0"/>
              <a:pPr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F5CA-D134-B046-9CE7-B939D928CFD6}" type="datetime1">
              <a:rPr lang="en-US" smtClean="0"/>
              <a:pPr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3291-3A3F-0A43-85F6-9F250C1CE26C}" type="datetime1">
              <a:rPr lang="en-US" smtClean="0"/>
              <a:pPr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9"/>
          <p:cNvSpPr/>
          <p:nvPr userDrawn="1"/>
        </p:nvSpPr>
        <p:spPr>
          <a:xfrm>
            <a:off x="-2" y="6583361"/>
            <a:ext cx="4571999" cy="274639"/>
          </a:xfrm>
          <a:prstGeom prst="rect">
            <a:avLst/>
          </a:prstGeom>
          <a:solidFill>
            <a:srgbClr val="6570A2"/>
          </a:solidFill>
          <a:ln>
            <a:solidFill>
              <a:srgbClr val="6570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1600" noProof="0" dirty="0">
                <a:latin typeface="Arial"/>
                <a:cs typeface="Arial"/>
              </a:rPr>
              <a:t>Kristína Machová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14F9-AE6F-F646-B99C-496C416A59BD}" type="datetime1">
              <a:rPr lang="en-US" smtClean="0"/>
              <a:pPr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5CB12-D96D-F141-81CF-2F039013AFF8}" type="datetime1">
              <a:rPr lang="en-US" smtClean="0"/>
              <a:pPr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F0C61-FFDC-8049-8348-5F40CBFB969F}" type="datetime1">
              <a:rPr lang="en-US" smtClean="0"/>
              <a:pPr/>
              <a:t>4/28/2023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D615-E4B2-FE4C-B1A9-91517AACF9B9}" type="datetime1">
              <a:rPr lang="en-US" smtClean="0"/>
              <a:pPr/>
              <a:t>4/28/2023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65F5-D6A6-C647-AB2D-F3FCDCBA8D45}" type="datetime1">
              <a:rPr lang="en-US" smtClean="0"/>
              <a:pPr/>
              <a:t>4/28/2023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9D50-26A2-E44C-BFD0-D2A2C5EA2E26}" type="datetime1">
              <a:rPr lang="en-US" smtClean="0"/>
              <a:pPr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3E6D-8E3D-8A48-8F5F-EF3746047C5D}" type="datetime1">
              <a:rPr lang="en-US" smtClean="0"/>
              <a:pPr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4571997" y="6583361"/>
            <a:ext cx="4572001" cy="2746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 sz="1600" noProof="0">
              <a:latin typeface="Arial"/>
              <a:cs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909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2" y="6583361"/>
            <a:ext cx="3124199" cy="2754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BA23D5A2-7C96-0443-ABF7-6B33D3214715}" type="datetime1">
              <a:rPr lang="en-US" smtClean="0"/>
              <a:pPr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83361"/>
            <a:ext cx="2895600" cy="27463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19800" y="6583361"/>
            <a:ext cx="3124200" cy="27463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4571999" cy="508001"/>
          </a:xfrm>
          <a:prstGeom prst="rect">
            <a:avLst/>
          </a:prstGeom>
          <a:solidFill>
            <a:srgbClr val="6570A2"/>
          </a:solidFill>
          <a:ln>
            <a:solidFill>
              <a:srgbClr val="6570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1600" noProof="0" dirty="0" err="1">
                <a:latin typeface="Arial"/>
                <a:cs typeface="Arial"/>
              </a:rPr>
              <a:t>Federované</a:t>
            </a:r>
            <a:r>
              <a:rPr lang="sk-SK" sz="1600" noProof="0" dirty="0">
                <a:latin typeface="Arial"/>
                <a:cs typeface="Arial"/>
              </a:rPr>
              <a:t> učenie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571998" y="-1"/>
            <a:ext cx="4572001" cy="50800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600" noProof="0" dirty="0">
                <a:latin typeface="Arial"/>
                <a:cs typeface="Arial"/>
              </a:rPr>
              <a:t>Strojového učenie, KKUI TU Košice</a:t>
            </a:r>
            <a:endParaRPr lang="sk-SK" sz="1600" noProof="0" dirty="0"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2" y="6583361"/>
            <a:ext cx="4571999" cy="274639"/>
          </a:xfrm>
          <a:prstGeom prst="rect">
            <a:avLst/>
          </a:prstGeom>
          <a:solidFill>
            <a:srgbClr val="6570A2"/>
          </a:solidFill>
          <a:ln>
            <a:solidFill>
              <a:srgbClr val="6570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sk-SK" sz="1600" noProof="0"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ristina.machova@tuke.s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kristina.machova@tuke.s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4183"/>
            <a:ext cx="7772400" cy="1261918"/>
          </a:xfrm>
        </p:spPr>
        <p:txBody>
          <a:bodyPr>
            <a:normAutofit/>
          </a:bodyPr>
          <a:lstStyle/>
          <a:p>
            <a:r>
              <a:rPr lang="sk-SK" sz="4000" dirty="0" err="1">
                <a:latin typeface="Arial"/>
                <a:cs typeface="Arial"/>
              </a:rPr>
              <a:t>Federované</a:t>
            </a:r>
            <a:r>
              <a:rPr lang="sk-SK" sz="4000" dirty="0">
                <a:latin typeface="Arial"/>
                <a:cs typeface="Arial"/>
              </a:rPr>
              <a:t> učenie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673" y="3439390"/>
            <a:ext cx="7772399" cy="91440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sk-SK" altLang="sk-SK" sz="1800" dirty="0"/>
              <a:t>Predmet: Strojové učenie</a:t>
            </a:r>
          </a:p>
          <a:p>
            <a:pPr algn="ctr" eaLnBrk="1" hangingPunct="1"/>
            <a:r>
              <a:rPr lang="sk-SK" altLang="sk-SK" sz="1800" dirty="0"/>
              <a:t>Prednášajúci: Kristína Machová</a:t>
            </a:r>
            <a:endParaRPr lang="sk-SK" altLang="sk-SK" sz="1800" dirty="0">
              <a:hlinkClick r:id="rId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4183"/>
            <a:ext cx="7772400" cy="1261918"/>
          </a:xfrm>
        </p:spPr>
        <p:txBody>
          <a:bodyPr>
            <a:normAutofit/>
          </a:bodyPr>
          <a:lstStyle/>
          <a:p>
            <a:r>
              <a:rPr lang="sk-SK" sz="4000" dirty="0">
                <a:latin typeface="Arial"/>
                <a:cs typeface="Arial"/>
              </a:rPr>
              <a:t>Ďakujem za pozornosť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673" y="3439390"/>
            <a:ext cx="7772399" cy="91440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sk-SK" altLang="sk-SK" sz="1800" dirty="0"/>
              <a:t>Prednášajúci: Kristína Machová</a:t>
            </a:r>
          </a:p>
          <a:p>
            <a:pPr algn="ctr" eaLnBrk="1" hangingPunct="1"/>
            <a:r>
              <a:rPr lang="sk-SK" altLang="sk-SK" sz="1800" dirty="0"/>
              <a:t>https://kristina.machova.website.tuke.sk/prezentacieSU/</a:t>
            </a:r>
            <a:endParaRPr lang="sk-SK" altLang="sk-SK" sz="1800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2107055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Definícia </a:t>
            </a:r>
            <a:r>
              <a:rPr lang="sk-SK" sz="2400" b="1" dirty="0" err="1">
                <a:latin typeface="Arial" pitchFamily="34" charset="0"/>
                <a:cs typeface="Arial" pitchFamily="34" charset="0"/>
              </a:rPr>
              <a:t>federovaného</a:t>
            </a:r>
            <a:r>
              <a:rPr lang="sk-SK" sz="2400" b="1" dirty="0">
                <a:latin typeface="Arial" pitchFamily="34" charset="0"/>
                <a:cs typeface="Arial" pitchFamily="34" charset="0"/>
              </a:rPr>
              <a:t> učenia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50985" y="1255378"/>
            <a:ext cx="8393723" cy="5094622"/>
          </a:xfrm>
        </p:spPr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sk-SK" sz="2000" b="0" i="0" u="none" strike="noStrike" baseline="0" dirty="0">
                <a:solidFill>
                  <a:srgbClr val="000000"/>
                </a:solidFill>
              </a:rPr>
              <a:t>Strojové učenie sa snaží extrahovať veľké objemy dát z rôznych zdrojov, čo umožňuje natrénovať presnejšie modely s hlbšími znalosťami domény (veľké množstvo dát na trénovanie sa vyžaduje hlavne pri neurónových sieťach).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altLang="sk-SK" sz="2000" dirty="0"/>
              <a:t>Existujú </a:t>
            </a:r>
            <a:r>
              <a:rPr lang="sk-SK" sz="2000" b="0" i="0" u="none" strike="noStrike" baseline="0" dirty="0">
                <a:solidFill>
                  <a:srgbClr val="000000"/>
                </a:solidFill>
              </a:rPr>
              <a:t>obavy spojené s prenosom súkromných údajov a citlivých informácií medzi rôznymi zdrojmi (nemocnice, pobočky banky).</a:t>
            </a:r>
            <a:endParaRPr lang="sk-SK" altLang="sk-SK" sz="2000" dirty="0">
              <a:solidFill>
                <a:srgbClr val="339966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k-SK" sz="2000" b="0" i="0" u="none" strike="noStrike" baseline="0" dirty="0">
                <a:solidFill>
                  <a:srgbClr val="000000"/>
                </a:solidFill>
              </a:rPr>
              <a:t>Obavy o súkromie pri prenose nespracovaných údajov vyžadujú, aby </a:t>
            </a:r>
            <a:r>
              <a:rPr lang="sk-SK" sz="2000" b="0" i="0" u="none" strike="noStrike" baseline="0" dirty="0">
                <a:solidFill>
                  <a:srgbClr val="006666"/>
                </a:solidFill>
              </a:rPr>
              <a:t>citlivé údaje zostali na lokálnych zariadeniach</a:t>
            </a:r>
            <a:r>
              <a:rPr lang="sk-SK" sz="2000" b="0" i="0" u="none" strike="noStrike" baseline="0" dirty="0">
                <a:solidFill>
                  <a:srgbClr val="000000"/>
                </a:solidFill>
              </a:rPr>
              <a:t>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sz="2000" dirty="0">
                <a:solidFill>
                  <a:srgbClr val="000000"/>
                </a:solidFill>
              </a:rPr>
              <a:t>Odpoveďou je </a:t>
            </a:r>
            <a:r>
              <a:rPr lang="pl-PL" sz="2000" dirty="0">
                <a:solidFill>
                  <a:srgbClr val="7E0000"/>
                </a:solidFill>
              </a:rPr>
              <a:t>federované učenie </a:t>
            </a:r>
            <a:r>
              <a:rPr lang="pl-PL" sz="2000" dirty="0">
                <a:solidFill>
                  <a:srgbClr val="000000"/>
                </a:solidFill>
              </a:rPr>
              <a:t>- m</a:t>
            </a:r>
            <a:r>
              <a:rPr lang="pl-PL" sz="2000" b="0" i="0" u="none" strike="noStrike" baseline="0" dirty="0">
                <a:solidFill>
                  <a:srgbClr val="000000"/>
                </a:solidFill>
              </a:rPr>
              <a:t>odely sa trénujú priamo na vzdialených zariadeniach </a:t>
            </a:r>
            <a:r>
              <a:rPr lang="pl-PL" sz="2000" b="0" i="0" u="none" strike="noStrike" baseline="0" dirty="0">
                <a:solidFill>
                  <a:srgbClr val="006666"/>
                </a:solidFill>
              </a:rPr>
              <a:t>bez centralizácie dát</a:t>
            </a:r>
            <a:r>
              <a:rPr lang="pl-PL" sz="2000" b="0" i="0" u="none" strike="noStrike" baseline="0" dirty="0">
                <a:solidFill>
                  <a:srgbClr val="000000"/>
                </a:solidFill>
              </a:rPr>
              <a:t>. </a:t>
            </a:r>
            <a:endParaRPr lang="sk-SK" sz="2000" b="0" i="0" u="none" strike="noStrike" baseline="0" dirty="0">
              <a:solidFill>
                <a:srgbClr val="000000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k-SK" sz="2000" dirty="0">
                <a:solidFill>
                  <a:srgbClr val="000000"/>
                </a:solidFill>
              </a:rPr>
              <a:t>J</a:t>
            </a:r>
            <a:r>
              <a:rPr lang="sk-SK" sz="2000" b="0" i="0" u="none" strike="noStrike" baseline="0" dirty="0">
                <a:solidFill>
                  <a:srgbClr val="000000"/>
                </a:solidFill>
              </a:rPr>
              <a:t>e to forma distribuovaného modelového učenia - </a:t>
            </a:r>
            <a:r>
              <a:rPr lang="sk-SK" sz="2000" b="0" i="0" u="none" strike="noStrike" baseline="0" dirty="0">
                <a:solidFill>
                  <a:srgbClr val="006666"/>
                </a:solidFill>
              </a:rPr>
              <a:t>trénovanie sa vykonáva na viacerých klientoch - zdrojoch </a:t>
            </a:r>
            <a:r>
              <a:rPr lang="sk-SK" sz="2000" b="0" i="0" u="none" strike="noStrike" baseline="0" dirty="0">
                <a:solidFill>
                  <a:srgbClr val="000000"/>
                </a:solidFill>
              </a:rPr>
              <a:t>a potom sa na centrálnom serveri </a:t>
            </a:r>
            <a:r>
              <a:rPr lang="sk-SK" sz="2000" b="0" i="0" u="none" strike="noStrike" baseline="0" dirty="0">
                <a:solidFill>
                  <a:srgbClr val="7E0000"/>
                </a:solidFill>
              </a:rPr>
              <a:t>agregujú iba modely, nie dáta!</a:t>
            </a:r>
            <a:endParaRPr lang="sk-SK" sz="2000" b="0" i="0" u="none" strike="noStrike" baseline="0" dirty="0">
              <a:solidFill>
                <a:srgbClr val="000000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k-SK" sz="2000" b="0" i="0" u="none" strike="noStrike" baseline="0" dirty="0">
                <a:solidFill>
                  <a:srgbClr val="000000"/>
                </a:solidFill>
              </a:rPr>
              <a:t> Táto myšlienka vznikla v roku 2017 (</a:t>
            </a:r>
            <a:r>
              <a:rPr lang="en-US" sz="2000" b="0" i="0" u="none" strike="noStrike" baseline="0" dirty="0">
                <a:solidFill>
                  <a:srgbClr val="000000"/>
                </a:solidFill>
              </a:rPr>
              <a:t>H. B. </a:t>
            </a:r>
            <a:r>
              <a:rPr lang="en-US" sz="2000" b="0" i="0" u="none" strike="noStrike" baseline="0" dirty="0" err="1">
                <a:solidFill>
                  <a:srgbClr val="000000"/>
                </a:solidFill>
              </a:rPr>
              <a:t>Mcmahan</a:t>
            </a:r>
            <a:r>
              <a:rPr lang="en-US" sz="2000" b="0" i="0" u="none" strike="noStrike" baseline="0" dirty="0">
                <a:solidFill>
                  <a:srgbClr val="000000"/>
                </a:solidFill>
              </a:rPr>
              <a:t> a D. Ramage</a:t>
            </a:r>
            <a:r>
              <a:rPr lang="sk-SK" sz="2000" dirty="0">
                <a:solidFill>
                  <a:srgbClr val="000000"/>
                </a:solidFill>
              </a:rPr>
              <a:t>: </a:t>
            </a:r>
            <a:r>
              <a:rPr lang="en-US" sz="2000" b="0" i="0" u="none" strike="noStrike" baseline="0" dirty="0">
                <a:solidFill>
                  <a:srgbClr val="000000"/>
                </a:solidFill>
              </a:rPr>
              <a:t>Communication-Efficient Learning of Deep Networks from Decentralized Data</a:t>
            </a:r>
            <a:r>
              <a:rPr lang="sk-SK" sz="2000" b="0" i="0" u="none" strike="noStrike" baseline="0" dirty="0">
                <a:solidFill>
                  <a:srgbClr val="000000"/>
                </a:solidFill>
              </a:rPr>
              <a:t>).</a:t>
            </a:r>
            <a:endParaRPr lang="sk-SK" altLang="sk-SK" sz="2000" dirty="0"/>
          </a:p>
          <a:p>
            <a:pPr marL="0" indent="0">
              <a:buNone/>
              <a:defRPr/>
            </a:pPr>
            <a:endParaRPr lang="sk-SK" sz="2000" baseline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21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Delenie </a:t>
            </a:r>
            <a:r>
              <a:rPr lang="sk-SK" sz="2400" b="1" dirty="0" err="1">
                <a:latin typeface="Arial" pitchFamily="34" charset="0"/>
                <a:cs typeface="Arial" pitchFamily="34" charset="0"/>
              </a:rPr>
              <a:t>federovaného</a:t>
            </a:r>
            <a:r>
              <a:rPr lang="sk-SK" sz="2400" b="1" dirty="0">
                <a:latin typeface="Arial" pitchFamily="34" charset="0"/>
                <a:cs typeface="Arial" pitchFamily="34" charset="0"/>
              </a:rPr>
              <a:t> učenia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50985" y="1100102"/>
            <a:ext cx="8393723" cy="5094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1800" b="0" i="0" u="none" strike="noStrike" baseline="0" dirty="0">
                <a:solidFill>
                  <a:srgbClr val="000000"/>
                </a:solidFill>
              </a:rPr>
              <a:t>Na základe štruktúry sieťovania: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altLang="sk-SK" sz="2000" dirty="0">
                <a:solidFill>
                  <a:srgbClr val="7E0000"/>
                </a:solidFill>
              </a:rPr>
              <a:t>Centralizované</a:t>
            </a:r>
            <a:r>
              <a:rPr lang="sk-SK" altLang="sk-SK" sz="2000" dirty="0"/>
              <a:t> 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altLang="sk-SK" sz="1800" dirty="0"/>
              <a:t>Najčastejšie používané, centrálny server + </a:t>
            </a:r>
            <a:r>
              <a:rPr lang="sk-SK" altLang="sk-SK" sz="1800" dirty="0" err="1"/>
              <a:t>sada</a:t>
            </a:r>
            <a:r>
              <a:rPr lang="sk-SK" altLang="sk-SK" sz="1800" dirty="0"/>
              <a:t> klientov na učenie modelov </a:t>
            </a:r>
            <a:r>
              <a:rPr lang="sk-SK" altLang="sk-SK" sz="1800" dirty="0">
                <a:solidFill>
                  <a:srgbClr val="006666"/>
                </a:solidFill>
              </a:rPr>
              <a:t>paralelne.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altLang="sk-SK" sz="1800" dirty="0"/>
              <a:t>Každý klient trénuje lokálne na vlastných </a:t>
            </a:r>
            <a:r>
              <a:rPr lang="sk-SK" altLang="sk-SK" sz="1800" dirty="0" err="1"/>
              <a:t>datasetoch</a:t>
            </a:r>
            <a:r>
              <a:rPr lang="sk-SK" altLang="sk-SK" sz="1800" dirty="0"/>
              <a:t> svoj </a:t>
            </a:r>
            <a:r>
              <a:rPr lang="sk-SK" altLang="sk-SK" sz="1800" dirty="0">
                <a:solidFill>
                  <a:srgbClr val="006666"/>
                </a:solidFill>
              </a:rPr>
              <a:t>lokálny model</a:t>
            </a:r>
            <a:r>
              <a:rPr lang="sk-SK" altLang="sk-SK" sz="1800" dirty="0"/>
              <a:t>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b="0" i="0" u="none" strike="noStrike" baseline="0" dirty="0">
                <a:solidFill>
                  <a:srgbClr val="000000"/>
                </a:solidFill>
              </a:rPr>
              <a:t>Potom všetci klienti prenesú natrénované parametre modelov na centrálny server, ktorý ich agreguje ( napr. pomocou algoritmu váženého priemerovania).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b="0" i="0" u="none" strike="noStrike" baseline="0" dirty="0">
                <a:solidFill>
                  <a:srgbClr val="000000"/>
                </a:solidFill>
              </a:rPr>
              <a:t>Následne sa vypočítaný globálny model odošle späť všetkým klientom na ďalšie kolo trénovania.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b="0" i="0" u="none" strike="noStrike" baseline="0" dirty="0">
                <a:solidFill>
                  <a:srgbClr val="000000"/>
                </a:solidFill>
              </a:rPr>
              <a:t>Na konci tréningového procesu každý klient dosiahne rovnaký globálny model spolu s jeho </a:t>
            </a:r>
            <a:r>
              <a:rPr lang="sk-SK" sz="1800" b="0" i="0" u="none" strike="noStrike" baseline="0" dirty="0" err="1">
                <a:solidFill>
                  <a:srgbClr val="000000"/>
                </a:solidFill>
              </a:rPr>
              <a:t>personalizovaným</a:t>
            </a:r>
            <a:r>
              <a:rPr lang="sk-SK" sz="1800" b="0" i="0" u="none" strike="noStrike" baseline="0" dirty="0">
                <a:solidFill>
                  <a:srgbClr val="000000"/>
                </a:solidFill>
              </a:rPr>
              <a:t> modelom.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b="0" i="0" u="none" strike="noStrike" baseline="0" dirty="0">
                <a:solidFill>
                  <a:srgbClr val="000000"/>
                </a:solidFill>
              </a:rPr>
              <a:t>Tu sa server považuje za kľúčový komponent siete na koordináciu agregácie a distribúciu aktualizácií modelu klientom pri zachovaní bezpečnosti a súkromia tréningových údajov. </a:t>
            </a:r>
            <a:endParaRPr lang="sk-SK" altLang="sk-SK" sz="1800" dirty="0">
              <a:solidFill>
                <a:srgbClr val="339966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k-SK" sz="2000" b="0" i="0" u="none" strike="noStrike" baseline="0" dirty="0">
                <a:solidFill>
                  <a:srgbClr val="7E0000"/>
                </a:solidFill>
              </a:rPr>
              <a:t>Decentralizované</a:t>
            </a:r>
            <a:endParaRPr lang="sk-SK" sz="2000" b="0" i="0" u="none" strike="noStrike" baseline="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sk-SK" altLang="sk-SK" sz="1800" dirty="0"/>
          </a:p>
          <a:p>
            <a:pPr marL="0" indent="0">
              <a:buNone/>
              <a:defRPr/>
            </a:pPr>
            <a:endParaRPr lang="sk-SK" sz="2000" baseline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13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Delenie </a:t>
            </a:r>
            <a:r>
              <a:rPr lang="sk-SK" sz="2400" b="1" dirty="0" err="1">
                <a:latin typeface="Arial" pitchFamily="34" charset="0"/>
                <a:cs typeface="Arial" pitchFamily="34" charset="0"/>
              </a:rPr>
              <a:t>federovaného</a:t>
            </a:r>
            <a:r>
              <a:rPr lang="sk-SK" sz="2400" b="1" dirty="0">
                <a:latin typeface="Arial" pitchFamily="34" charset="0"/>
                <a:cs typeface="Arial" pitchFamily="34" charset="0"/>
              </a:rPr>
              <a:t> učenia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50985" y="1255378"/>
            <a:ext cx="8393723" cy="5094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1800" b="0" i="0" u="none" strike="noStrike" baseline="0" dirty="0">
                <a:solidFill>
                  <a:srgbClr val="000000"/>
                </a:solidFill>
              </a:rPr>
              <a:t>Na základe štruktúry sieťovania: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altLang="sk-SK" sz="1800" dirty="0">
                <a:solidFill>
                  <a:srgbClr val="7E0000"/>
                </a:solidFill>
              </a:rPr>
              <a:t>Centralizované</a:t>
            </a:r>
            <a:r>
              <a:rPr lang="sk-SK" altLang="sk-SK" sz="1800" dirty="0"/>
              <a:t>  </a:t>
            </a:r>
            <a:r>
              <a:rPr lang="sk-SK" sz="1800" b="0" i="0" u="none" strike="noStrike" baseline="0" dirty="0">
                <a:solidFill>
                  <a:srgbClr val="000000"/>
                </a:solidFill>
              </a:rPr>
              <a:t> </a:t>
            </a:r>
            <a:endParaRPr lang="sk-SK" altLang="sk-SK" sz="1800" dirty="0">
              <a:solidFill>
                <a:srgbClr val="339966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k-SK" sz="1800" b="0" i="0" u="none" strike="noStrike" baseline="0" dirty="0">
                <a:solidFill>
                  <a:srgbClr val="7E0000"/>
                </a:solidFill>
              </a:rPr>
              <a:t>Decentralizované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b="0" i="0" u="none" strike="noStrike" baseline="0" dirty="0">
                <a:solidFill>
                  <a:srgbClr val="000000"/>
                </a:solidFill>
              </a:rPr>
              <a:t>Používa </a:t>
            </a:r>
            <a:r>
              <a:rPr lang="sk-SK" sz="1800" b="0" i="0" u="none" strike="noStrike" baseline="0" dirty="0">
                <a:solidFill>
                  <a:srgbClr val="006666"/>
                </a:solidFill>
              </a:rPr>
              <a:t>sieťovú topológiu </a:t>
            </a:r>
            <a:r>
              <a:rPr lang="sk-SK" sz="1800" b="0" i="0" u="none" strike="noStrike" baseline="0" dirty="0">
                <a:solidFill>
                  <a:srgbClr val="000000"/>
                </a:solidFill>
              </a:rPr>
              <a:t>(usporiadanie) na koordináciu tréningového procesu.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b="0" i="0" u="none" strike="noStrike" baseline="0" dirty="0">
                <a:solidFill>
                  <a:srgbClr val="000000"/>
                </a:solidFill>
              </a:rPr>
              <a:t>Všetci klienti sú prepojení spôsobom </a:t>
            </a:r>
            <a:r>
              <a:rPr lang="sk-SK" sz="1800" b="0" i="0" u="none" strike="noStrike" baseline="0" dirty="0" err="1">
                <a:solidFill>
                  <a:srgbClr val="006666"/>
                </a:solidFill>
              </a:rPr>
              <a:t>peer</a:t>
            </a:r>
            <a:r>
              <a:rPr lang="sk-SK" sz="1800" b="0" i="0" u="none" strike="noStrike" baseline="0" dirty="0">
                <a:solidFill>
                  <a:srgbClr val="006666"/>
                </a:solidFill>
              </a:rPr>
              <a:t>-to-</a:t>
            </a:r>
            <a:r>
              <a:rPr lang="sk-SK" sz="1800" b="0" i="0" u="none" strike="noStrike" baseline="0" dirty="0" err="1">
                <a:solidFill>
                  <a:srgbClr val="006666"/>
                </a:solidFill>
              </a:rPr>
              <a:t>peer</a:t>
            </a:r>
            <a:r>
              <a:rPr lang="sk-SK" sz="1800" b="0" i="0" u="none" strike="noStrike" baseline="0" dirty="0">
                <a:solidFill>
                  <a:srgbClr val="000000"/>
                </a:solidFill>
              </a:rPr>
              <a:t> pri trénovaní modelov.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b="0" i="0" u="none" strike="noStrike" baseline="0" dirty="0">
                <a:solidFill>
                  <a:srgbClr val="000000"/>
                </a:solidFill>
              </a:rPr>
              <a:t>Klienti v každom komunikačnom kole trénujú </a:t>
            </a:r>
            <a:r>
              <a:rPr lang="sk-SK" sz="1800" b="0" i="0" u="none" strike="noStrike" baseline="0" dirty="0">
                <a:solidFill>
                  <a:srgbClr val="006666"/>
                </a:solidFill>
              </a:rPr>
              <a:t>lokálne modely na základe vlastného súboru údajov</a:t>
            </a:r>
            <a:r>
              <a:rPr lang="sk-SK" sz="1800" b="0" i="0" u="none" strike="noStrike" baseline="0" dirty="0">
                <a:solidFill>
                  <a:srgbClr val="000000"/>
                </a:solidFill>
              </a:rPr>
              <a:t>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b="0" i="0" u="none" strike="noStrike" baseline="0" dirty="0">
                <a:solidFill>
                  <a:srgbClr val="000000"/>
                </a:solidFill>
              </a:rPr>
              <a:t>Potom každý klient implementuje </a:t>
            </a:r>
            <a:r>
              <a:rPr lang="sk-SK" sz="1800" b="0" i="0" u="none" strike="noStrike" baseline="0" dirty="0">
                <a:solidFill>
                  <a:srgbClr val="006666"/>
                </a:solidFill>
              </a:rPr>
              <a:t>agregáciu modelov aktualizáciou </a:t>
            </a:r>
            <a:r>
              <a:rPr lang="sk-SK" sz="1800" b="0" i="0" u="none" strike="noStrike" baseline="0" dirty="0">
                <a:solidFill>
                  <a:srgbClr val="000000"/>
                </a:solidFill>
              </a:rPr>
              <a:t>svojho modelu na základe modelov od susedných klientov prostredníctvom </a:t>
            </a:r>
            <a:r>
              <a:rPr lang="sk-SK" sz="1800" b="0" i="0" u="none" strike="noStrike" baseline="0" dirty="0" err="1">
                <a:solidFill>
                  <a:srgbClr val="000000"/>
                </a:solidFill>
              </a:rPr>
              <a:t>peer</a:t>
            </a:r>
            <a:r>
              <a:rPr lang="sk-SK" sz="1800" b="0" i="0" u="none" strike="noStrike" baseline="0" dirty="0">
                <a:solidFill>
                  <a:srgbClr val="000000"/>
                </a:solidFill>
              </a:rPr>
              <a:t>-to-</a:t>
            </a:r>
            <a:r>
              <a:rPr lang="sk-SK" sz="1800" b="0" i="0" u="none" strike="noStrike" baseline="0" dirty="0" err="1">
                <a:solidFill>
                  <a:srgbClr val="000000"/>
                </a:solidFill>
              </a:rPr>
              <a:t>peer</a:t>
            </a:r>
            <a:r>
              <a:rPr lang="sk-SK" sz="1800" b="0" i="0" u="none" strike="noStrike" baseline="0" dirty="0">
                <a:solidFill>
                  <a:srgbClr val="000000"/>
                </a:solidFill>
              </a:rPr>
              <a:t> komunikácie.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dirty="0">
                <a:solidFill>
                  <a:srgbClr val="000000"/>
                </a:solidFill>
              </a:rPr>
              <a:t>To sa deje, kým nie je</a:t>
            </a:r>
            <a:r>
              <a:rPr lang="sk-SK" sz="1800" b="0" i="0" u="none" strike="noStrike" baseline="0" dirty="0">
                <a:solidFill>
                  <a:srgbClr val="000000"/>
                </a:solidFill>
              </a:rPr>
              <a:t> dosiahnutý konsenzus o globálnej aktualizácii.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b="0" i="0" u="none" strike="noStrike" baseline="0" dirty="0">
                <a:solidFill>
                  <a:srgbClr val="000000"/>
                </a:solidFill>
              </a:rPr>
              <a:t>Decentralizované federatívne učenie je navrhnuté tak, aby úplne alebo čiastočne nahradil centralizované federatívne učenie (napr. nie je dostupná komunikácia so serverom). </a:t>
            </a:r>
          </a:p>
          <a:p>
            <a:pPr>
              <a:buFont typeface="Courier New" panose="02070309020205020404" pitchFamily="49" charset="0"/>
              <a:buChar char="o"/>
            </a:pPr>
            <a:endParaRPr lang="sk-SK" sz="1800" b="0" i="0" u="none" strike="noStrike" baseline="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sk-SK" altLang="sk-SK" sz="1800" dirty="0"/>
          </a:p>
          <a:p>
            <a:pPr marL="0" indent="0">
              <a:buNone/>
              <a:defRPr/>
            </a:pPr>
            <a:endParaRPr lang="sk-SK" sz="2000" baseline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755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Delenie </a:t>
            </a:r>
            <a:r>
              <a:rPr lang="sk-SK" sz="2400" b="1" dirty="0" err="1">
                <a:latin typeface="Arial" pitchFamily="34" charset="0"/>
                <a:cs typeface="Arial" pitchFamily="34" charset="0"/>
              </a:rPr>
              <a:t>federovaného</a:t>
            </a:r>
            <a:r>
              <a:rPr lang="sk-SK" sz="2400" b="1" dirty="0">
                <a:latin typeface="Arial" pitchFamily="34" charset="0"/>
                <a:cs typeface="Arial" pitchFamily="34" charset="0"/>
              </a:rPr>
              <a:t> učenia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75138" y="1223468"/>
            <a:ext cx="8393723" cy="5094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1800" b="0" i="0" u="none" strike="noStrike" baseline="0" dirty="0">
                <a:solidFill>
                  <a:srgbClr val="000000"/>
                </a:solidFill>
              </a:rPr>
              <a:t>Podľa koordinačnej a </a:t>
            </a:r>
            <a:r>
              <a:rPr lang="sk-SK" sz="1800" b="0" i="0" u="none" strike="noStrike" baseline="0" dirty="0" err="1">
                <a:solidFill>
                  <a:srgbClr val="000000"/>
                </a:solidFill>
              </a:rPr>
              <a:t>agregačnej</a:t>
            </a:r>
            <a:r>
              <a:rPr lang="sk-SK" sz="1800" b="0" i="0" u="none" strike="noStrike" baseline="0" dirty="0">
                <a:solidFill>
                  <a:srgbClr val="000000"/>
                </a:solidFill>
              </a:rPr>
              <a:t> stratégie: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1800" b="0" i="0" u="none" strike="noStrike" baseline="0" dirty="0">
                <a:solidFill>
                  <a:srgbClr val="7E0000"/>
                </a:solidFill>
              </a:rPr>
              <a:t>Paralelné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dirty="0"/>
              <a:t>N</a:t>
            </a:r>
            <a:r>
              <a:rPr lang="sk-SK" sz="1800" b="0" i="0" u="none" strike="noStrike" baseline="0" dirty="0"/>
              <a:t>ajrozšírenejšiu forma federatívneho učenia.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dirty="0"/>
              <a:t>Z</a:t>
            </a:r>
            <a:r>
              <a:rPr lang="sk-SK" sz="1800" b="0" i="0" u="none" strike="noStrike" baseline="0" dirty="0"/>
              <a:t>ačína náhodnou inicializáciou modelu, ktorý je odoslaný do každého uzla.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b="0" i="0" u="none" strike="noStrike" baseline="0" dirty="0"/>
              <a:t>Následne tento inicializačný model je ďalej trénovaný lokálne na lokálnych dátach a výsledok trénovania odošle späť do </a:t>
            </a:r>
            <a:r>
              <a:rPr lang="sk-SK" sz="1800" b="0" i="0" u="none" strike="noStrike" baseline="0" dirty="0" err="1"/>
              <a:t>agregátora</a:t>
            </a:r>
            <a:r>
              <a:rPr lang="sk-SK" sz="1800" b="0" i="0" u="none" strike="noStrike" baseline="0" dirty="0"/>
              <a:t>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b="0" i="0" u="none" strike="noStrike" baseline="0" dirty="0" err="1"/>
              <a:t>Agregátor</a:t>
            </a:r>
            <a:r>
              <a:rPr lang="sk-SK" sz="1800" b="0" i="0" u="none" strike="noStrike" baseline="0" dirty="0"/>
              <a:t> spriemeruje získané lokálne trénované modely a vytvorí jeden nový globálny model (napr. pomocou algoritmu váženého spriemerovania).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b="0" i="0" u="none" strike="noStrike" baseline="0" dirty="0"/>
              <a:t>Teda lokálne uzly </a:t>
            </a:r>
            <a:r>
              <a:rPr lang="sk-SK" sz="1800" b="0" i="0" u="none" strike="noStrike" baseline="0" dirty="0">
                <a:solidFill>
                  <a:srgbClr val="006666"/>
                </a:solidFill>
              </a:rPr>
              <a:t>paralelne a navzájom nezávisle </a:t>
            </a:r>
            <a:r>
              <a:rPr lang="sk-SK" sz="1800" b="0" i="0" u="none" strike="noStrike" baseline="0" dirty="0"/>
              <a:t>trénujú lokálne modely.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dirty="0"/>
              <a:t>N</a:t>
            </a:r>
            <a:r>
              <a:rPr lang="sk-SK" sz="1800" b="0" i="0" u="none" strike="noStrike" baseline="0" dirty="0"/>
              <a:t>ásledne sú lokálne modely </a:t>
            </a:r>
            <a:r>
              <a:rPr lang="sk-SK" sz="1800" b="0" i="0" u="none" strike="noStrike" baseline="0" dirty="0">
                <a:solidFill>
                  <a:srgbClr val="006666"/>
                </a:solidFill>
              </a:rPr>
              <a:t>agregované do globálneho modelu</a:t>
            </a:r>
            <a:r>
              <a:rPr lang="sk-SK" sz="1800" b="0" i="0" u="none" strike="noStrike" baseline="0" dirty="0"/>
              <a:t>. </a:t>
            </a:r>
            <a:endParaRPr lang="sk-SK" sz="1800" b="0" i="0" u="none" strike="noStrike" baseline="0" dirty="0">
              <a:solidFill>
                <a:srgbClr val="000000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k-SK" altLang="sk-SK" sz="1800" dirty="0">
                <a:solidFill>
                  <a:srgbClr val="7E0000"/>
                </a:solidFill>
              </a:rPr>
              <a:t>Sekvenčné</a:t>
            </a:r>
            <a:r>
              <a:rPr lang="sk-SK" altLang="sk-SK" sz="1800" dirty="0"/>
              <a:t>  </a:t>
            </a:r>
            <a:r>
              <a:rPr lang="sk-SK" sz="1800" b="0" i="0" u="none" strike="noStrike" baseline="0" dirty="0">
                <a:solidFill>
                  <a:srgbClr val="000000"/>
                </a:solidFill>
              </a:rPr>
              <a:t> </a:t>
            </a:r>
            <a:endParaRPr lang="sk-SK" altLang="sk-SK" sz="1800" dirty="0">
              <a:solidFill>
                <a:srgbClr val="339966"/>
              </a:solidFill>
            </a:endParaRPr>
          </a:p>
          <a:p>
            <a:pPr marL="0" indent="0">
              <a:buNone/>
            </a:pPr>
            <a:endParaRPr lang="sk-SK" altLang="sk-SK" sz="1800" dirty="0"/>
          </a:p>
          <a:p>
            <a:pPr marL="0" indent="0">
              <a:buNone/>
              <a:defRPr/>
            </a:pPr>
            <a:endParaRPr lang="sk-SK" sz="2000" baseline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3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Delenie </a:t>
            </a:r>
            <a:r>
              <a:rPr lang="sk-SK" sz="2400" b="1" dirty="0" err="1">
                <a:latin typeface="Arial" pitchFamily="34" charset="0"/>
                <a:cs typeface="Arial" pitchFamily="34" charset="0"/>
              </a:rPr>
              <a:t>federovaného</a:t>
            </a:r>
            <a:r>
              <a:rPr lang="sk-SK" sz="2400" b="1" dirty="0">
                <a:latin typeface="Arial" pitchFamily="34" charset="0"/>
                <a:cs typeface="Arial" pitchFamily="34" charset="0"/>
              </a:rPr>
              <a:t> učenia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75138" y="1036963"/>
            <a:ext cx="8393723" cy="5094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1800" b="0" i="0" u="none" strike="noStrike" baseline="0" dirty="0">
                <a:solidFill>
                  <a:srgbClr val="000000"/>
                </a:solidFill>
              </a:rPr>
              <a:t>Podľa koordinačnej a </a:t>
            </a:r>
            <a:r>
              <a:rPr lang="sk-SK" sz="1800" b="0" i="0" u="none" strike="noStrike" baseline="0" dirty="0" err="1">
                <a:solidFill>
                  <a:srgbClr val="000000"/>
                </a:solidFill>
              </a:rPr>
              <a:t>agregačnej</a:t>
            </a:r>
            <a:r>
              <a:rPr lang="sk-SK" sz="1800" b="0" i="0" u="none" strike="noStrike" baseline="0" dirty="0">
                <a:solidFill>
                  <a:srgbClr val="000000"/>
                </a:solidFill>
              </a:rPr>
              <a:t> stratégie: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1800" b="0" i="0" u="none" strike="noStrike" baseline="0" dirty="0">
                <a:solidFill>
                  <a:srgbClr val="7E0000"/>
                </a:solidFill>
              </a:rPr>
              <a:t>Paralelné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sk-SK" sz="1800" b="0" i="0" u="none" strike="noStrike" baseline="0" dirty="0"/>
          </a:p>
          <a:p>
            <a:pPr lvl="1">
              <a:buFont typeface="Courier New" panose="02070309020205020404" pitchFamily="49" charset="0"/>
              <a:buChar char="o"/>
            </a:pPr>
            <a:endParaRPr lang="sk-SK" sz="1800" dirty="0"/>
          </a:p>
          <a:p>
            <a:pPr lvl="1">
              <a:buFont typeface="Courier New" panose="02070309020205020404" pitchFamily="49" charset="0"/>
              <a:buChar char="o"/>
            </a:pPr>
            <a:endParaRPr lang="sk-SK" sz="1800" b="0" i="0" u="none" strike="noStrike" baseline="0" dirty="0"/>
          </a:p>
          <a:p>
            <a:pPr lvl="1">
              <a:buFont typeface="Courier New" panose="02070309020205020404" pitchFamily="49" charset="0"/>
              <a:buChar char="o"/>
            </a:pPr>
            <a:endParaRPr lang="sk-SK" sz="1800" dirty="0"/>
          </a:p>
          <a:p>
            <a:pPr lvl="1">
              <a:buFont typeface="Courier New" panose="02070309020205020404" pitchFamily="49" charset="0"/>
              <a:buChar char="o"/>
            </a:pPr>
            <a:endParaRPr lang="sk-SK" sz="1800" b="0" i="0" u="none" strike="noStrike" baseline="0" dirty="0"/>
          </a:p>
          <a:p>
            <a:pPr lvl="1">
              <a:buFont typeface="Courier New" panose="02070309020205020404" pitchFamily="49" charset="0"/>
              <a:buChar char="o"/>
            </a:pPr>
            <a:endParaRPr lang="sk-SK" sz="1800" dirty="0"/>
          </a:p>
          <a:p>
            <a:pPr lvl="1">
              <a:buFont typeface="Courier New" panose="02070309020205020404" pitchFamily="49" charset="0"/>
              <a:buChar char="o"/>
            </a:pPr>
            <a:endParaRPr lang="sk-SK" sz="1800" b="0" i="0" u="none" strike="noStrike" baseline="0" dirty="0"/>
          </a:p>
          <a:p>
            <a:pPr lvl="1">
              <a:buFont typeface="Courier New" panose="02070309020205020404" pitchFamily="49" charset="0"/>
              <a:buChar char="o"/>
            </a:pPr>
            <a:endParaRPr lang="sk-SK" sz="1800" dirty="0"/>
          </a:p>
          <a:p>
            <a:pPr lvl="1">
              <a:buFont typeface="Courier New" panose="02070309020205020404" pitchFamily="49" charset="0"/>
              <a:buChar char="o"/>
            </a:pPr>
            <a:endParaRPr lang="sk-SK" sz="1800" b="0" i="0" u="none" strike="noStrike" baseline="0" dirty="0"/>
          </a:p>
          <a:p>
            <a:pPr marL="457200" lvl="1" indent="0">
              <a:buNone/>
            </a:pPr>
            <a:r>
              <a:rPr lang="sk-SK" sz="1800" b="0" i="0" u="none" strike="noStrike" baseline="0" dirty="0"/>
              <a:t> </a:t>
            </a:r>
            <a:endParaRPr lang="sk-SK" sz="1800" b="0" i="0" u="none" strike="noStrike" baseline="0" dirty="0">
              <a:solidFill>
                <a:srgbClr val="000000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sk-SK" altLang="sk-SK" sz="1800" dirty="0">
              <a:solidFill>
                <a:srgbClr val="7E0000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sk-SK" altLang="sk-SK" sz="1800" dirty="0">
              <a:solidFill>
                <a:srgbClr val="7E0000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k-SK" altLang="sk-SK" sz="1800" dirty="0">
                <a:solidFill>
                  <a:srgbClr val="7E0000"/>
                </a:solidFill>
              </a:rPr>
              <a:t>Sekvenčné</a:t>
            </a:r>
            <a:r>
              <a:rPr lang="sk-SK" altLang="sk-SK" sz="1800" dirty="0"/>
              <a:t>  </a:t>
            </a:r>
            <a:r>
              <a:rPr lang="sk-SK" sz="1800" b="0" i="0" u="none" strike="noStrike" baseline="0" dirty="0">
                <a:solidFill>
                  <a:srgbClr val="000000"/>
                </a:solidFill>
              </a:rPr>
              <a:t> </a:t>
            </a:r>
            <a:endParaRPr lang="sk-SK" altLang="sk-SK" sz="1800" dirty="0">
              <a:solidFill>
                <a:srgbClr val="339966"/>
              </a:solidFill>
            </a:endParaRPr>
          </a:p>
          <a:p>
            <a:pPr marL="0" indent="0">
              <a:buNone/>
            </a:pPr>
            <a:endParaRPr lang="sk-SK" altLang="sk-SK" sz="1800" dirty="0"/>
          </a:p>
          <a:p>
            <a:pPr marL="0" indent="0">
              <a:buNone/>
              <a:defRPr/>
            </a:pPr>
            <a:endParaRPr lang="sk-SK" sz="2000" baseline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6EA845FA-E45E-70D8-62EB-9F1D18D4AD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548" y="1767336"/>
            <a:ext cx="5973009" cy="385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806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Delenie </a:t>
            </a:r>
            <a:r>
              <a:rPr lang="sk-SK" sz="2400" b="1" dirty="0" err="1">
                <a:latin typeface="Arial" pitchFamily="34" charset="0"/>
                <a:cs typeface="Arial" pitchFamily="34" charset="0"/>
              </a:rPr>
              <a:t>federovaného</a:t>
            </a:r>
            <a:r>
              <a:rPr lang="sk-SK" sz="2400" b="1" dirty="0">
                <a:latin typeface="Arial" pitchFamily="34" charset="0"/>
                <a:cs typeface="Arial" pitchFamily="34" charset="0"/>
              </a:rPr>
              <a:t> učenia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75100"/>
            <a:ext cx="8393723" cy="56082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1800" b="0" i="0" u="none" strike="noStrike" baseline="0" dirty="0">
                <a:solidFill>
                  <a:srgbClr val="000000"/>
                </a:solidFill>
              </a:rPr>
              <a:t>Podľa koordinačnej a </a:t>
            </a:r>
            <a:r>
              <a:rPr lang="sk-SK" sz="1800" b="0" i="0" u="none" strike="noStrike" baseline="0" dirty="0" err="1">
                <a:solidFill>
                  <a:srgbClr val="000000"/>
                </a:solidFill>
              </a:rPr>
              <a:t>agregačnej</a:t>
            </a:r>
            <a:r>
              <a:rPr lang="sk-SK" sz="1800" b="0" i="0" u="none" strike="noStrike" baseline="0" dirty="0">
                <a:solidFill>
                  <a:srgbClr val="000000"/>
                </a:solidFill>
              </a:rPr>
              <a:t> stratégie: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1800" b="0" i="0" u="none" strike="noStrike" baseline="0" dirty="0">
                <a:solidFill>
                  <a:srgbClr val="7E0000"/>
                </a:solidFill>
              </a:rPr>
              <a:t>Paralelné</a:t>
            </a:r>
            <a:r>
              <a:rPr lang="sk-SK" sz="1800" b="0" i="0" u="none" strike="noStrike" baseline="0" dirty="0"/>
              <a:t> </a:t>
            </a:r>
            <a:endParaRPr lang="sk-SK" sz="1800" b="0" i="0" u="none" strike="noStrike" baseline="0" dirty="0">
              <a:solidFill>
                <a:srgbClr val="000000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k-SK" altLang="sk-SK" sz="1800" dirty="0">
                <a:solidFill>
                  <a:srgbClr val="7E0000"/>
                </a:solidFill>
              </a:rPr>
              <a:t>Sekvenčné</a:t>
            </a:r>
          </a:p>
          <a:p>
            <a:pPr lvl="1">
              <a:spcBef>
                <a:spcPts val="300"/>
              </a:spcBef>
              <a:buFont typeface="Courier New" panose="02070309020205020404" pitchFamily="49" charset="0"/>
              <a:buChar char="o"/>
            </a:pPr>
            <a:r>
              <a:rPr lang="sk-SK" sz="1600" dirty="0">
                <a:solidFill>
                  <a:srgbClr val="000000"/>
                </a:solidFill>
              </a:rPr>
              <a:t>P</a:t>
            </a:r>
            <a:r>
              <a:rPr lang="sk-SK" sz="1600" b="0" i="0" u="none" strike="noStrike" baseline="0" dirty="0">
                <a:solidFill>
                  <a:srgbClr val="000000"/>
                </a:solidFill>
              </a:rPr>
              <a:t>redstavuje základnú formu decentralizovaného </a:t>
            </a:r>
            <a:r>
              <a:rPr lang="sk-SK" sz="1600" b="0" i="0" u="none" strike="noStrike" baseline="0" dirty="0" err="1">
                <a:solidFill>
                  <a:srgbClr val="000000"/>
                </a:solidFill>
              </a:rPr>
              <a:t>federovaného</a:t>
            </a:r>
            <a:r>
              <a:rPr lang="sk-SK" sz="1600" b="0" i="0" u="none" strike="noStrike" baseline="0" dirty="0">
                <a:solidFill>
                  <a:srgbClr val="000000"/>
                </a:solidFill>
              </a:rPr>
              <a:t> učenia. </a:t>
            </a:r>
          </a:p>
          <a:p>
            <a:pPr lvl="1">
              <a:spcBef>
                <a:spcPts val="300"/>
              </a:spcBef>
              <a:buFont typeface="Courier New" panose="02070309020205020404" pitchFamily="49" charset="0"/>
              <a:buChar char="o"/>
            </a:pPr>
            <a:r>
              <a:rPr lang="sk-SK" sz="1600" b="0" i="0" u="none" strike="noStrike" baseline="0" dirty="0">
                <a:solidFill>
                  <a:srgbClr val="000000"/>
                </a:solidFill>
              </a:rPr>
              <a:t>Je označované aj ako </a:t>
            </a:r>
            <a:r>
              <a:rPr lang="sk-SK" sz="1600" b="0" i="0" u="none" strike="noStrike" baseline="0" dirty="0">
                <a:solidFill>
                  <a:srgbClr val="006666"/>
                </a:solidFill>
              </a:rPr>
              <a:t>cyklické prírastkové </a:t>
            </a:r>
            <a:r>
              <a:rPr lang="sk-SK" sz="1600" b="0" i="0" u="none" strike="noStrike" baseline="0" dirty="0" err="1">
                <a:solidFill>
                  <a:srgbClr val="000000"/>
                </a:solidFill>
              </a:rPr>
              <a:t>federované</a:t>
            </a:r>
            <a:r>
              <a:rPr lang="sk-SK" sz="1600" b="0" i="0" u="none" strike="noStrike" baseline="0" dirty="0">
                <a:solidFill>
                  <a:srgbClr val="000000"/>
                </a:solidFill>
              </a:rPr>
              <a:t> učenie. </a:t>
            </a:r>
          </a:p>
          <a:p>
            <a:pPr lvl="1">
              <a:spcBef>
                <a:spcPts val="300"/>
              </a:spcBef>
              <a:buFont typeface="Courier New" panose="02070309020205020404" pitchFamily="49" charset="0"/>
              <a:buChar char="o"/>
            </a:pPr>
            <a:r>
              <a:rPr lang="sk-SK" sz="1600" b="0" i="0" u="none" strike="noStrike" baseline="0" dirty="0">
                <a:solidFill>
                  <a:srgbClr val="000000"/>
                </a:solidFill>
              </a:rPr>
              <a:t>Nevyžaduje sa </a:t>
            </a:r>
            <a:r>
              <a:rPr lang="sk-SK" sz="1600" b="0" i="0" u="none" strike="noStrike" baseline="0" dirty="0" err="1">
                <a:solidFill>
                  <a:srgbClr val="000000"/>
                </a:solidFill>
              </a:rPr>
              <a:t>agregátor</a:t>
            </a:r>
            <a:r>
              <a:rPr lang="sk-SK" sz="1600" b="0" i="0" u="none" strike="noStrike" baseline="0" dirty="0">
                <a:solidFill>
                  <a:srgbClr val="000000"/>
                </a:solidFill>
              </a:rPr>
              <a:t>. </a:t>
            </a:r>
          </a:p>
          <a:p>
            <a:pPr lvl="1">
              <a:spcBef>
                <a:spcPts val="300"/>
              </a:spcBef>
              <a:buFont typeface="Courier New" panose="02070309020205020404" pitchFamily="49" charset="0"/>
              <a:buChar char="o"/>
            </a:pPr>
            <a:r>
              <a:rPr lang="sk-SK" sz="1600" b="0" i="0" u="none" strike="noStrike" baseline="0" dirty="0">
                <a:solidFill>
                  <a:srgbClr val="000000"/>
                </a:solidFill>
              </a:rPr>
              <a:t>Začína s náhodne inicializovaným modelom, ktorý je odoslaný do prvého uzla v sekvencii (uzol A na Obr.). </a:t>
            </a:r>
          </a:p>
          <a:p>
            <a:pPr lvl="1">
              <a:spcBef>
                <a:spcPts val="300"/>
              </a:spcBef>
              <a:buFont typeface="Courier New" panose="02070309020205020404" pitchFamily="49" charset="0"/>
              <a:buChar char="o"/>
            </a:pPr>
            <a:r>
              <a:rPr lang="sk-SK" sz="1600" b="0" i="0" u="none" strike="noStrike" baseline="0" dirty="0">
                <a:solidFill>
                  <a:srgbClr val="000000"/>
                </a:solidFill>
              </a:rPr>
              <a:t>Uzol A ďalej trénuje inicializačný model na svojich lokálnych dátach a potom ho odošle do ďalšieho uzla, ktorý za ním nasleduje (uzol B). Tento proces pokračuje až po posledný uzol v sekvencii.</a:t>
            </a:r>
          </a:p>
          <a:p>
            <a:pPr lvl="1">
              <a:spcBef>
                <a:spcPts val="300"/>
              </a:spcBef>
              <a:buFont typeface="Courier New" panose="02070309020205020404" pitchFamily="49" charset="0"/>
              <a:buChar char="o"/>
            </a:pPr>
            <a:r>
              <a:rPr lang="sk-SK" sz="1600" b="0" i="0" u="none" strike="noStrike" baseline="0" dirty="0">
                <a:solidFill>
                  <a:srgbClr val="000000"/>
                </a:solidFill>
              </a:rPr>
              <a:t>Druhý cyklus trénovania sa spustí vtedy, keď posledný uzol v sekvencii odošle model znova prvému uzlu.</a:t>
            </a:r>
          </a:p>
          <a:p>
            <a:pPr lvl="1">
              <a:spcBef>
                <a:spcPts val="300"/>
              </a:spcBef>
              <a:buFont typeface="Courier New" panose="02070309020205020404" pitchFamily="49" charset="0"/>
              <a:buChar char="o"/>
            </a:pPr>
            <a:r>
              <a:rPr lang="sk-SK" sz="1600" b="0" i="0" u="none" strike="noStrike" baseline="0" dirty="0">
                <a:solidFill>
                  <a:srgbClr val="000000"/>
                </a:solidFill>
              </a:rPr>
              <a:t> Po vytvorení </a:t>
            </a:r>
            <a:r>
              <a:rPr lang="sk-SK" sz="1600" b="0" i="0" u="none" strike="noStrike" baseline="0" dirty="0" err="1">
                <a:solidFill>
                  <a:srgbClr val="000000"/>
                </a:solidFill>
              </a:rPr>
              <a:t>federovanej</a:t>
            </a:r>
            <a:r>
              <a:rPr lang="sk-SK" sz="1600" b="0" i="0" u="none" strike="noStrike" baseline="0" dirty="0">
                <a:solidFill>
                  <a:srgbClr val="000000"/>
                </a:solidFill>
              </a:rPr>
              <a:t> siete môže byť proces trénovania organizovaný spôsobom </a:t>
            </a:r>
            <a:r>
              <a:rPr lang="sk-SK" sz="1600" b="0" i="0" u="none" strike="noStrike" baseline="0" dirty="0" err="1">
                <a:solidFill>
                  <a:srgbClr val="006666"/>
                </a:solidFill>
              </a:rPr>
              <a:t>peer</a:t>
            </a:r>
            <a:r>
              <a:rPr lang="sk-SK" sz="1600" b="0" i="0" u="none" strike="noStrike" baseline="0" dirty="0">
                <a:solidFill>
                  <a:srgbClr val="006666"/>
                </a:solidFill>
              </a:rPr>
              <a:t>-to-</a:t>
            </a:r>
            <a:r>
              <a:rPr lang="sk-SK" sz="1600" b="0" i="0" u="none" strike="noStrike" baseline="0" dirty="0" err="1">
                <a:solidFill>
                  <a:srgbClr val="006666"/>
                </a:solidFill>
              </a:rPr>
              <a:t>peer</a:t>
            </a:r>
            <a:r>
              <a:rPr lang="sk-SK" sz="1600" b="0" i="0" u="none" strike="noStrike" baseline="0" dirty="0">
                <a:solidFill>
                  <a:srgbClr val="006666"/>
                </a:solidFill>
              </a:rPr>
              <a:t> bez požiadavky centrálneho koordinátora</a:t>
            </a:r>
            <a:r>
              <a:rPr lang="sk-SK" sz="1600" b="0" i="0" u="none" strike="noStrike" baseline="0" dirty="0">
                <a:solidFill>
                  <a:srgbClr val="000000"/>
                </a:solidFill>
              </a:rPr>
              <a:t>. </a:t>
            </a:r>
          </a:p>
          <a:p>
            <a:pPr lvl="1">
              <a:spcBef>
                <a:spcPts val="300"/>
              </a:spcBef>
              <a:buFont typeface="Courier New" panose="02070309020205020404" pitchFamily="49" charset="0"/>
              <a:buChar char="o"/>
            </a:pPr>
            <a:r>
              <a:rPr lang="sk-SK" sz="1600" b="0" i="0" u="none" strike="noStrike" baseline="0" dirty="0">
                <a:solidFill>
                  <a:srgbClr val="000000"/>
                </a:solidFill>
              </a:rPr>
              <a:t>Tak je možné vylúčiť potenciálne body zlyhania v centrálnom bode, ktorý by mohol byť vystavený útokom. </a:t>
            </a:r>
          </a:p>
          <a:p>
            <a:pPr lvl="1">
              <a:spcBef>
                <a:spcPts val="300"/>
              </a:spcBef>
              <a:buFont typeface="Courier New" panose="02070309020205020404" pitchFamily="49" charset="0"/>
              <a:buChar char="o"/>
            </a:pPr>
            <a:r>
              <a:rPr lang="sk-SK" sz="1600" b="0" i="0" u="none" strike="noStrike" baseline="0" dirty="0">
                <a:solidFill>
                  <a:srgbClr val="000000"/>
                </a:solidFill>
              </a:rPr>
              <a:t>Je možné taktiež zaviesť variácie v sekvencii uzlov – to znamená, že variácia by bola iná v každom cykle. </a:t>
            </a:r>
            <a:endParaRPr lang="sk-SK" altLang="sk-SK" sz="1600" dirty="0">
              <a:solidFill>
                <a:srgbClr val="339966"/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91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Delenie </a:t>
            </a:r>
            <a:r>
              <a:rPr lang="sk-SK" sz="2400" b="1" dirty="0" err="1">
                <a:latin typeface="Arial" pitchFamily="34" charset="0"/>
                <a:cs typeface="Arial" pitchFamily="34" charset="0"/>
              </a:rPr>
              <a:t>federovaného</a:t>
            </a:r>
            <a:r>
              <a:rPr lang="sk-SK" sz="2400" b="1" dirty="0">
                <a:latin typeface="Arial" pitchFamily="34" charset="0"/>
                <a:cs typeface="Arial" pitchFamily="34" charset="0"/>
              </a:rPr>
              <a:t> učenia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75138" y="1223468"/>
            <a:ext cx="8393723" cy="5094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1800" b="0" i="0" u="none" strike="noStrike" baseline="0" dirty="0">
                <a:solidFill>
                  <a:srgbClr val="000000"/>
                </a:solidFill>
              </a:rPr>
              <a:t>Podľa koordinačnej a </a:t>
            </a:r>
            <a:r>
              <a:rPr lang="sk-SK" sz="1800" b="0" i="0" u="none" strike="noStrike" baseline="0" dirty="0" err="1">
                <a:solidFill>
                  <a:srgbClr val="000000"/>
                </a:solidFill>
              </a:rPr>
              <a:t>agregačnej</a:t>
            </a:r>
            <a:r>
              <a:rPr lang="sk-SK" sz="1800" b="0" i="0" u="none" strike="noStrike" baseline="0" dirty="0">
                <a:solidFill>
                  <a:srgbClr val="000000"/>
                </a:solidFill>
              </a:rPr>
              <a:t> stratégie: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1800" b="0" i="0" u="none" strike="noStrike" baseline="0" dirty="0">
                <a:solidFill>
                  <a:srgbClr val="7E0000"/>
                </a:solidFill>
              </a:rPr>
              <a:t>Paralelné</a:t>
            </a:r>
            <a:r>
              <a:rPr lang="sk-SK" sz="1800" b="0" i="0" u="none" strike="noStrike" baseline="0" dirty="0"/>
              <a:t> </a:t>
            </a:r>
            <a:endParaRPr lang="sk-SK" sz="1800" b="0" i="0" u="none" strike="noStrike" baseline="0" dirty="0">
              <a:solidFill>
                <a:srgbClr val="000000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k-SK" altLang="sk-SK" sz="1800" dirty="0">
                <a:solidFill>
                  <a:srgbClr val="7E0000"/>
                </a:solidFill>
              </a:rPr>
              <a:t>Sekvenčné</a:t>
            </a:r>
          </a:p>
          <a:p>
            <a:pPr marL="0" indent="0">
              <a:buNone/>
            </a:pPr>
            <a:r>
              <a:rPr lang="sk-SK" altLang="sk-SK" sz="1800" dirty="0"/>
              <a:t>  </a:t>
            </a:r>
            <a:r>
              <a:rPr lang="sk-SK" sz="1800" b="0" i="0" u="none" strike="noStrike" baseline="0" dirty="0">
                <a:solidFill>
                  <a:srgbClr val="000000"/>
                </a:solidFill>
              </a:rPr>
              <a:t> </a:t>
            </a:r>
            <a:endParaRPr lang="sk-SK" altLang="sk-SK" sz="1800" dirty="0">
              <a:solidFill>
                <a:srgbClr val="339966"/>
              </a:solidFill>
            </a:endParaRPr>
          </a:p>
          <a:p>
            <a:pPr marL="0" indent="0">
              <a:buNone/>
            </a:pPr>
            <a:endParaRPr lang="sk-SK" altLang="sk-SK" sz="1800" dirty="0"/>
          </a:p>
          <a:p>
            <a:pPr marL="0" indent="0">
              <a:buNone/>
              <a:defRPr/>
            </a:pPr>
            <a:endParaRPr lang="sk-SK" sz="2000" baseline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6BDF3F7E-0912-D913-7955-1734DB82A3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713" y="2404653"/>
            <a:ext cx="6230219" cy="3905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172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Delenie </a:t>
            </a:r>
            <a:r>
              <a:rPr lang="sk-SK" sz="2400" b="1" dirty="0" err="1">
                <a:latin typeface="Arial" pitchFamily="34" charset="0"/>
                <a:cs typeface="Arial" pitchFamily="34" charset="0"/>
              </a:rPr>
              <a:t>federovaného</a:t>
            </a:r>
            <a:r>
              <a:rPr lang="sk-SK" sz="2400" b="1" dirty="0">
                <a:latin typeface="Arial" pitchFamily="34" charset="0"/>
                <a:cs typeface="Arial" pitchFamily="34" charset="0"/>
              </a:rPr>
              <a:t> učenia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75100"/>
            <a:ext cx="8393723" cy="56082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2000" b="0" i="0" u="none" strike="noStrike" baseline="0" dirty="0">
                <a:solidFill>
                  <a:srgbClr val="000000"/>
                </a:solidFill>
              </a:rPr>
              <a:t>Podľa smerovania: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000" b="0" i="0" u="none" strike="noStrike" baseline="0" dirty="0">
                <a:solidFill>
                  <a:srgbClr val="7E0000"/>
                </a:solidFill>
              </a:rPr>
              <a:t>Horizontálne </a:t>
            </a:r>
            <a:r>
              <a:rPr lang="sk-SK" sz="2000" b="0" i="0" u="none" strike="noStrike" baseline="0" dirty="0"/>
              <a:t>- </a:t>
            </a:r>
            <a:r>
              <a:rPr lang="sk-SK" sz="2000" b="0" i="0" u="none" strike="noStrike" baseline="0" dirty="0">
                <a:solidFill>
                  <a:srgbClr val="000000"/>
                </a:solidFill>
              </a:rPr>
              <a:t>súbory údajov klientov majú rovnaké vlastnosti, ale líšia sa vo svojich pozorovaniach - vzorkách. </a:t>
            </a:r>
            <a:r>
              <a:rPr lang="sk-SK" sz="2000" b="0" i="0" u="none" strike="noStrike" baseline="0" dirty="0"/>
              <a:t> </a:t>
            </a:r>
            <a:endParaRPr lang="sk-SK" sz="2000" b="0" i="0" u="none" strike="noStrike" baseline="0" dirty="0">
              <a:solidFill>
                <a:srgbClr val="000000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k-SK" altLang="sk-SK" sz="2000" dirty="0">
                <a:solidFill>
                  <a:srgbClr val="7E0000"/>
                </a:solidFill>
              </a:rPr>
              <a:t>Vertikálne</a:t>
            </a:r>
            <a:r>
              <a:rPr lang="sk-SK" altLang="sk-SK" sz="2000" dirty="0"/>
              <a:t> - </a:t>
            </a:r>
            <a:r>
              <a:rPr lang="sk-SK" sz="2000" b="0" i="0" u="none" strike="noStrike" baseline="0" dirty="0">
                <a:solidFill>
                  <a:srgbClr val="000000"/>
                </a:solidFill>
              </a:rPr>
              <a:t>zdieľajú súbory údajov rovnaké pozorovania, ale každý klient pozoruje ich odlišné črty. napr. v zdravotníctve ten istý pacient absolvuje rôzne testy vo viacerých zdravotníckych centrách.</a:t>
            </a:r>
          </a:p>
          <a:p>
            <a:pPr>
              <a:buFont typeface="Courier New" panose="02070309020205020404" pitchFamily="49" charset="0"/>
              <a:buChar char="o"/>
            </a:pPr>
            <a:endParaRPr lang="sk-SK" sz="2000" b="0" i="0" u="none" strike="noStrike" baseline="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sk-SK" sz="2000" b="0" i="0" u="none" strike="noStrike" baseline="0" dirty="0">
                <a:solidFill>
                  <a:srgbClr val="000000"/>
                </a:solidFill>
              </a:rPr>
              <a:t>Pri </a:t>
            </a:r>
            <a:r>
              <a:rPr lang="sk-SK" sz="2000" b="0" i="0" u="none" strike="noStrike" baseline="0" dirty="0">
                <a:solidFill>
                  <a:srgbClr val="7E0000"/>
                </a:solidFill>
              </a:rPr>
              <a:t>horizontálnom učení </a:t>
            </a:r>
            <a:r>
              <a:rPr lang="sk-SK" sz="2000" b="0" i="0" u="none" strike="noStrike" baseline="0" dirty="0">
                <a:solidFill>
                  <a:srgbClr val="000000"/>
                </a:solidFill>
              </a:rPr>
              <a:t>sa používajú dva prístupy ku kombinovaniu lokálnych modelov: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000" b="0" i="0" u="none" strike="noStrike" baseline="0" dirty="0">
                <a:solidFill>
                  <a:srgbClr val="006666"/>
                </a:solidFill>
              </a:rPr>
              <a:t>Forma paralelného učenia</a:t>
            </a:r>
            <a:r>
              <a:rPr lang="sk-SK" sz="2000" b="0" i="0" u="none" strike="noStrike" baseline="0" dirty="0">
                <a:solidFill>
                  <a:srgbClr val="000000"/>
                </a:solidFill>
              </a:rPr>
              <a:t>, napr. prostredníctvom federatívneho priemerovania. Všetci klienti trénujú paralelne a globálny model sa získa spriemerovaním parametrov lokálneho modelu.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000" b="0" i="0" u="none" strike="noStrike" baseline="0" dirty="0">
                <a:solidFill>
                  <a:srgbClr val="006666"/>
                </a:solidFill>
              </a:rPr>
              <a:t>Forma sekvenčného učenia</a:t>
            </a:r>
            <a:r>
              <a:rPr lang="sk-SK" sz="2000" b="0" i="0" u="none" strike="noStrike" baseline="0" dirty="0"/>
              <a:t>, kde sa </a:t>
            </a:r>
            <a:r>
              <a:rPr lang="sk-SK" sz="2000" b="0" i="0" u="none" strike="noStrike" baseline="0" dirty="0">
                <a:solidFill>
                  <a:srgbClr val="000000"/>
                </a:solidFill>
              </a:rPr>
              <a:t>klienti trénujú lokálne a potom prenášajú aktuálny stav modelu na ďalšieho klienta v poradí. Podobne ako v paralelnom prípade sa učenie vykonáva v niekoľkých cykloch, kde v každom cykle každý klient trénuje práve raz.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80403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solidFill>
            <a:schemeClr val="tx1"/>
          </a:solidFill>
        </a:ln>
      </a:spPr>
      <a:bodyPr rtlCol="0" anchor="ctr"/>
      <a:lstStyle>
        <a:defPPr algn="ctr">
          <a:defRPr dirty="0"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>
        <a:ln>
          <a:headEnd type="arrow"/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410F63F6-13B3-524F-B3CC-0934E54702EB}" vid="{1E97BBC5-A21D-794C-A0AA-D9BFD86C73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01definicia SU</Template>
  <TotalTime>2598</TotalTime>
  <Words>801</Words>
  <Application>Microsoft Office PowerPoint</Application>
  <PresentationFormat>Prezentácia na obrazovke (4:3)</PresentationFormat>
  <Paragraphs>94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4" baseType="lpstr">
      <vt:lpstr>Arial</vt:lpstr>
      <vt:lpstr>Calibri</vt:lpstr>
      <vt:lpstr>Courier New</vt:lpstr>
      <vt:lpstr>Motív Office</vt:lpstr>
      <vt:lpstr>Federované učenie</vt:lpstr>
      <vt:lpstr>Definícia federovaného učenia</vt:lpstr>
      <vt:lpstr>Delenie federovaného učenia</vt:lpstr>
      <vt:lpstr>Delenie federovaného učenia</vt:lpstr>
      <vt:lpstr>Delenie federovaného učenia</vt:lpstr>
      <vt:lpstr>Delenie federovaného učenia</vt:lpstr>
      <vt:lpstr>Delenie federovaného učenia</vt:lpstr>
      <vt:lpstr>Delenie federovaného učenia</vt:lpstr>
      <vt:lpstr>Delenie federovaného učenia</vt:lpstr>
      <vt:lpstr>Ďakujem za pozornosť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Definícia strojového učenia</dc:title>
  <dc:creator>Kristína Machová</dc:creator>
  <cp:lastModifiedBy>Kristina Machova</cp:lastModifiedBy>
  <cp:revision>209</cp:revision>
  <cp:lastPrinted>2018-02-04T19:03:19Z</cp:lastPrinted>
  <dcterms:created xsi:type="dcterms:W3CDTF">2021-02-12T15:36:07Z</dcterms:created>
  <dcterms:modified xsi:type="dcterms:W3CDTF">2023-04-28T12:28:45Z</dcterms:modified>
</cp:coreProperties>
</file>