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2" r:id="rId3"/>
    <p:sldId id="414" r:id="rId4"/>
    <p:sldId id="415" r:id="rId5"/>
    <p:sldId id="405" r:id="rId6"/>
    <p:sldId id="421" r:id="rId7"/>
    <p:sldId id="422" r:id="rId8"/>
    <p:sldId id="423" r:id="rId9"/>
    <p:sldId id="424" r:id="rId10"/>
    <p:sldId id="425" r:id="rId11"/>
    <p:sldId id="426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18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36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006666"/>
    <a:srgbClr val="898989"/>
    <a:srgbClr val="485E82"/>
    <a:srgbClr val="DA0000"/>
    <a:srgbClr val="7E76A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0" autoAdjust="0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26" y="2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Neurónové siete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Neurónové siete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>
                <a:solidFill>
                  <a:srgbClr val="7E0000"/>
                </a:solidFill>
              </a:rPr>
              <a:t>Gradient </a:t>
            </a:r>
            <a:r>
              <a:rPr lang="sk-SK" sz="2400" b="1" dirty="0" err="1">
                <a:solidFill>
                  <a:srgbClr val="7E0000"/>
                </a:solidFill>
              </a:rPr>
              <a:t>Descent</a:t>
            </a:r>
            <a:endParaRPr lang="sk-SK" sz="2400" b="1" dirty="0">
              <a:solidFill>
                <a:srgbClr val="7E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341057"/>
            <a:ext cx="8737147" cy="42691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Najjednoduchší</a:t>
            </a:r>
            <a:r>
              <a:rPr lang="sk-SK" sz="2000" dirty="0">
                <a:effectLst/>
              </a:rPr>
              <a:t> prístup ku optimalizácii (</a:t>
            </a:r>
            <a:r>
              <a:rPr lang="sk-SK" sz="2000" dirty="0" err="1">
                <a:effectLst/>
              </a:rPr>
              <a:t>Ruder</a:t>
            </a:r>
            <a:r>
              <a:rPr lang="sk-SK" sz="2000" dirty="0">
                <a:effectLst/>
              </a:rPr>
              <a:t>, 2016)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Používa sa pri lineárnej regresii a klasifikácii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Na ňom ja založené spätné šírenie chyby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jednoduchá implementácia   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jednoduchý výpočet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kde </a:t>
            </a:r>
            <a:r>
              <a:rPr lang="el-GR" sz="1600" dirty="0"/>
              <a:t>θ</a:t>
            </a:r>
            <a:r>
              <a:rPr lang="sk-SK" sz="1600" dirty="0"/>
              <a:t> je gradient chybovej funkcie, </a:t>
            </a:r>
            <a:r>
              <a:rPr lang="el-GR" sz="1600" dirty="0"/>
              <a:t>α</a:t>
            </a:r>
            <a:r>
              <a:rPr lang="sk-SK" sz="1600" dirty="0"/>
              <a:t> je učiaci parameter a </a:t>
            </a:r>
            <a:r>
              <a:rPr lang="el-GR" sz="1600" dirty="0"/>
              <a:t>∆</a:t>
            </a:r>
            <a:r>
              <a:rPr lang="sk-SK" sz="1600" dirty="0"/>
              <a:t>J je derivácia aktivačnej funkcie neurónu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môže sa zastaviť v lokálnom minime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váhy sú vypočítané na základe gradientu celého </a:t>
            </a:r>
            <a:r>
              <a:rPr lang="sk-SK" sz="1800" dirty="0" err="1"/>
              <a:t>datasetu</a:t>
            </a:r>
            <a:r>
              <a:rPr lang="sk-SK" sz="1800" dirty="0"/>
              <a:t>, čo v prípade veľkého </a:t>
            </a:r>
            <a:r>
              <a:rPr lang="sk-SK" sz="1800" dirty="0" err="1"/>
              <a:t>datasetu</a:t>
            </a:r>
            <a:r>
              <a:rPr lang="sk-SK" sz="1800" dirty="0"/>
              <a:t> môže spôsobiť dlhú dobu konvergencie a vysoké nároky na pamäť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89698"/>
              </p:ext>
            </p:extLst>
          </p:nvPr>
        </p:nvGraphicFramePr>
        <p:xfrm>
          <a:off x="4547021" y="2894914"/>
          <a:ext cx="2945558" cy="51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Bitová mapa" r:id="rId3" imgW="2133720" imgH="373320" progId="Paint.Picture">
                  <p:embed/>
                </p:oleObj>
              </mc:Choice>
              <mc:Fallback>
                <p:oleObj name="Bitová mapa" r:id="rId3" imgW="2133720" imgH="373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7021" y="2894914"/>
                        <a:ext cx="2945558" cy="515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77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7847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>
                <a:solidFill>
                  <a:srgbClr val="7E0000"/>
                </a:solidFill>
              </a:rPr>
              <a:t>Adam</a:t>
            </a:r>
            <a:r>
              <a:rPr lang="sk-SK" sz="2400" b="1" dirty="0"/>
              <a:t> (</a:t>
            </a:r>
            <a:r>
              <a:rPr lang="sk-SK" sz="2400" b="1" dirty="0" err="1"/>
              <a:t>Adaptive</a:t>
            </a:r>
            <a:r>
              <a:rPr lang="sk-SK" sz="2400" b="1" dirty="0"/>
              <a:t> Moment </a:t>
            </a:r>
            <a:r>
              <a:rPr lang="sk-SK" sz="2400" b="1" dirty="0" err="1"/>
              <a:t>Estimation</a:t>
            </a:r>
            <a:r>
              <a:rPr lang="sk-SK" sz="2400" b="1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341057"/>
            <a:ext cx="8737147" cy="42691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Využíva</a:t>
            </a:r>
            <a:r>
              <a:rPr lang="sk-SK" sz="2000" dirty="0">
                <a:effectLst/>
              </a:rPr>
              <a:t> aproximácie momentu prvého a druhého rádu </a:t>
            </a:r>
            <a:r>
              <a:rPr lang="sk-SK" sz="2000" dirty="0" err="1">
                <a:effectLst/>
              </a:rPr>
              <a:t>m</a:t>
            </a:r>
            <a:r>
              <a:rPr lang="sk-SK" sz="2000" baseline="-25000" dirty="0" err="1">
                <a:effectLst/>
              </a:rPr>
              <a:t>t</a:t>
            </a:r>
            <a:r>
              <a:rPr lang="sk-SK" sz="2000" dirty="0">
                <a:effectLst/>
              </a:rPr>
              <a:t> a </a:t>
            </a:r>
            <a:r>
              <a:rPr lang="sk-SK" sz="2000" dirty="0" err="1">
                <a:effectLst/>
              </a:rPr>
              <a:t>v</a:t>
            </a:r>
            <a:r>
              <a:rPr lang="sk-SK" sz="2000" baseline="-25000" dirty="0" err="1">
                <a:effectLst/>
              </a:rPr>
              <a:t>t</a:t>
            </a:r>
            <a:r>
              <a:rPr lang="sk-SK" sz="2000" dirty="0">
                <a:effectLst/>
              </a:rPr>
              <a:t> (</a:t>
            </a:r>
            <a:r>
              <a:rPr lang="sk-SK" sz="2000" dirty="0" err="1">
                <a:effectLst/>
              </a:rPr>
              <a:t>Kingma</a:t>
            </a:r>
            <a:r>
              <a:rPr lang="sk-SK" sz="2000" dirty="0">
                <a:effectLst/>
              </a:rPr>
              <a:t> and Ba, 2014)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Aproximácia prvého rádu je priemer gradientu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Aproximácia druhého rádu je odchýlka gradientu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Výhoda je rýchla konvergencia k minimu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kde </a:t>
            </a:r>
            <a:r>
              <a:rPr lang="el-GR" sz="1600" dirty="0"/>
              <a:t>θ</a:t>
            </a:r>
            <a:r>
              <a:rPr lang="sk-SK" sz="1600" dirty="0"/>
              <a:t> je gradient, </a:t>
            </a:r>
            <a:r>
              <a:rPr lang="el-GR" sz="1600" dirty="0"/>
              <a:t>α</a:t>
            </a:r>
            <a:r>
              <a:rPr lang="sk-SK" sz="1600" dirty="0"/>
              <a:t> je učiaci parameter a ɛ = e</a:t>
            </a:r>
            <a:r>
              <a:rPr lang="sk-SK" sz="1600" baseline="30000" dirty="0"/>
              <a:t>-8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Výpočtová náročnosť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49106"/>
              </p:ext>
            </p:extLst>
          </p:nvPr>
        </p:nvGraphicFramePr>
        <p:xfrm>
          <a:off x="3771480" y="2809875"/>
          <a:ext cx="335009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Bitová mapa" r:id="rId3" imgW="2278440" imgH="647640" progId="Paint.Picture">
                  <p:embed/>
                </p:oleObj>
              </mc:Choice>
              <mc:Fallback>
                <p:oleObj name="Bitová mapa" r:id="rId3" imgW="2278440" imgH="647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1480" y="2809875"/>
                        <a:ext cx="335009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59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 err="1">
                <a:solidFill>
                  <a:srgbClr val="7E0000"/>
                </a:solidFill>
              </a:rPr>
              <a:t>Stochastic</a:t>
            </a:r>
            <a:r>
              <a:rPr lang="sk-SK" sz="2400" b="1" dirty="0">
                <a:solidFill>
                  <a:srgbClr val="7E0000"/>
                </a:solidFill>
              </a:rPr>
              <a:t> Gradient </a:t>
            </a:r>
            <a:r>
              <a:rPr lang="sk-SK" sz="2400" b="1" dirty="0" err="1">
                <a:solidFill>
                  <a:srgbClr val="7E0000"/>
                </a:solidFill>
              </a:rPr>
              <a:t>Descent</a:t>
            </a:r>
            <a:endParaRPr lang="sk-SK" sz="2400" b="1" dirty="0">
              <a:solidFill>
                <a:srgbClr val="7E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064832"/>
            <a:ext cx="8737147" cy="537406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SGD aktualizuje parametre siete častejšie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GD raz za epochu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SGD raz za vstup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Využíva aproximácie momentu prvého a druhého rádu </a:t>
            </a:r>
            <a:r>
              <a:rPr lang="sk-SK" sz="2000" dirty="0" err="1"/>
              <a:t>m</a:t>
            </a:r>
            <a:r>
              <a:rPr lang="sk-SK" sz="2000" baseline="-25000" dirty="0" err="1"/>
              <a:t>t</a:t>
            </a:r>
            <a:r>
              <a:rPr lang="sk-SK" sz="2000" dirty="0"/>
              <a:t> a </a:t>
            </a:r>
            <a:r>
              <a:rPr lang="sk-SK" sz="2000" dirty="0" err="1"/>
              <a:t>v</a:t>
            </a:r>
            <a:r>
              <a:rPr lang="sk-SK" sz="2000" baseline="-25000" dirty="0" err="1"/>
              <a:t>t</a:t>
            </a:r>
            <a:r>
              <a:rPr lang="sk-SK" sz="2000" dirty="0"/>
              <a:t> (</a:t>
            </a:r>
            <a:r>
              <a:rPr lang="sk-SK" sz="2000" dirty="0" err="1"/>
              <a:t>Ruder</a:t>
            </a:r>
            <a:r>
              <a:rPr lang="sk-SK" sz="2000" dirty="0"/>
              <a:t>, 2016)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0" indent="0">
              <a:buNone/>
              <a:defRPr/>
            </a:pPr>
            <a:r>
              <a:rPr lang="sk-SK" sz="1800" dirty="0"/>
              <a:t>	</a:t>
            </a:r>
            <a:r>
              <a:rPr lang="sk-SK" sz="1700" dirty="0"/>
              <a:t>kde </a:t>
            </a:r>
            <a:r>
              <a:rPr lang="pl-PL" sz="1700" dirty="0"/>
              <a:t>X(i) je vstup a Y(i) je výstup, </a:t>
            </a:r>
            <a:r>
              <a:rPr lang="el-GR" sz="1700" dirty="0"/>
              <a:t>θ</a:t>
            </a:r>
            <a:r>
              <a:rPr lang="sk-SK" sz="1700" dirty="0"/>
              <a:t> je gradient, </a:t>
            </a:r>
            <a:r>
              <a:rPr lang="el-GR" sz="1700" dirty="0"/>
              <a:t>α</a:t>
            </a:r>
            <a:r>
              <a:rPr lang="sk-SK" sz="1700" dirty="0"/>
              <a:t> je učiaci parameter, </a:t>
            </a:r>
          </a:p>
          <a:p>
            <a:pPr marL="0" indent="0">
              <a:buNone/>
              <a:defRPr/>
            </a:pPr>
            <a:r>
              <a:rPr lang="sk-SK" sz="1700" dirty="0"/>
              <a:t>	</a:t>
            </a:r>
            <a:r>
              <a:rPr lang="el-GR" sz="1700" dirty="0"/>
              <a:t>∆</a:t>
            </a:r>
            <a:r>
              <a:rPr lang="sk-SK" sz="1700" dirty="0"/>
              <a:t>J je derivácia aktivačnej funkcie neurónu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Častejšia aktualizácia parametrov vedie k rýchlejšej konvergencii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Vyžaduje menej pamäte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Môže dosiahnuť nové minimá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Veľké rozdiely v parametroch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 potrebné pomaly znižovať hodnotu učiaceho parametra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10427"/>
              </p:ext>
            </p:extLst>
          </p:nvPr>
        </p:nvGraphicFramePr>
        <p:xfrm>
          <a:off x="1895474" y="2522413"/>
          <a:ext cx="4629151" cy="55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Bitová mapa" r:id="rId3" imgW="3238560" imgH="388800" progId="Paint.Picture">
                  <p:embed/>
                </p:oleObj>
              </mc:Choice>
              <mc:Fallback>
                <p:oleObj name="Bitová mapa" r:id="rId3" imgW="3238560" imgH="3888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4" y="2522413"/>
                        <a:ext cx="4629151" cy="55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7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064832"/>
            <a:ext cx="8737147" cy="53740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="1" baseline="0" dirty="0" err="1">
                <a:solidFill>
                  <a:srgbClr val="7E0000"/>
                </a:solidFill>
                <a:effectLst/>
              </a:rPr>
              <a:t>Momentum</a:t>
            </a:r>
            <a:endParaRPr lang="sk-SK" sz="2000" b="1" baseline="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bol vyvinutý aby sa znížili rozdiely v SGD a zjemnila konvergencia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zrýchľuje / spomaľuje konvergenciu správnym / nesprávnym smerom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0" indent="0">
              <a:buNone/>
              <a:defRPr/>
            </a:pPr>
            <a:r>
              <a:rPr lang="sk-SK" sz="1800" dirty="0"/>
              <a:t>	</a:t>
            </a:r>
          </a:p>
          <a:p>
            <a:pPr marL="0" indent="0">
              <a:buNone/>
              <a:defRPr/>
            </a:pPr>
            <a:r>
              <a:rPr lang="sk-SK" sz="1700" dirty="0"/>
              <a:t>	kde </a:t>
            </a:r>
            <a:r>
              <a:rPr lang="el-GR" sz="1700" b="1" i="1" dirty="0"/>
              <a:t>θ</a:t>
            </a:r>
            <a:r>
              <a:rPr lang="sk-SK" sz="1700" dirty="0"/>
              <a:t> je gradient, </a:t>
            </a:r>
            <a:r>
              <a:rPr lang="el-GR" sz="1700" b="1" i="1" dirty="0"/>
              <a:t>α</a:t>
            </a:r>
            <a:r>
              <a:rPr lang="sk-SK" sz="1700" dirty="0"/>
              <a:t> je učiaci parameter, </a:t>
            </a:r>
            <a:r>
              <a:rPr lang="el-GR" sz="1700" b="1" i="1" dirty="0"/>
              <a:t>ϒ</a:t>
            </a:r>
            <a:r>
              <a:rPr lang="sk-SK" sz="1700" dirty="0"/>
              <a:t> predstavuje </a:t>
            </a:r>
            <a:r>
              <a:rPr lang="sk-SK" sz="1700" dirty="0" err="1"/>
              <a:t>momentum</a:t>
            </a:r>
            <a:endParaRPr lang="sk-SK" sz="1700" dirty="0"/>
          </a:p>
          <a:p>
            <a:pPr marL="0" indent="0">
              <a:buNone/>
              <a:defRPr/>
            </a:pPr>
            <a:r>
              <a:rPr lang="sk-SK" sz="1700" dirty="0"/>
              <a:t>	</a:t>
            </a:r>
            <a:r>
              <a:rPr lang="el-GR" sz="1700" b="1" i="1" dirty="0"/>
              <a:t>∆</a:t>
            </a:r>
            <a:r>
              <a:rPr lang="sk-SK" sz="1700" b="1" i="1" dirty="0"/>
              <a:t>J</a:t>
            </a:r>
            <a:r>
              <a:rPr lang="sk-SK" sz="1700" dirty="0"/>
              <a:t> je derivácia aktivačnej funkcie neurónu, </a:t>
            </a:r>
            <a:r>
              <a:rPr lang="sk-SK" sz="1700" b="1" i="1" dirty="0"/>
              <a:t>V(t)</a:t>
            </a:r>
            <a:r>
              <a:rPr lang="sk-SK" sz="1700" dirty="0"/>
              <a:t> zrýchlenie (analógia s fyzikou)</a:t>
            </a:r>
          </a:p>
          <a:p>
            <a:pPr marL="0" indent="0">
              <a:buNone/>
              <a:defRPr/>
            </a:pPr>
            <a:endParaRPr lang="sk-SK" sz="17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="1" dirty="0" err="1">
                <a:solidFill>
                  <a:srgbClr val="7E0000"/>
                </a:solidFill>
              </a:rPr>
              <a:t>RMSProp</a:t>
            </a:r>
            <a:r>
              <a:rPr lang="sk-SK" sz="2000" b="1" dirty="0"/>
              <a:t> (</a:t>
            </a:r>
            <a:r>
              <a:rPr lang="sk-SK" sz="2000" b="1" dirty="0" err="1"/>
              <a:t>Root</a:t>
            </a:r>
            <a:r>
              <a:rPr lang="sk-SK" sz="2000" b="1" dirty="0"/>
              <a:t> </a:t>
            </a:r>
            <a:r>
              <a:rPr lang="sk-SK" sz="2000" b="1" dirty="0" err="1"/>
              <a:t>Mean</a:t>
            </a:r>
            <a:r>
              <a:rPr lang="sk-SK" sz="2000" b="1" dirty="0"/>
              <a:t> </a:t>
            </a:r>
            <a:r>
              <a:rPr lang="sk-SK" sz="2000" b="1" dirty="0" err="1"/>
              <a:t>Square</a:t>
            </a:r>
            <a:r>
              <a:rPr lang="sk-SK" sz="2000" b="1" dirty="0"/>
              <a:t> </a:t>
            </a:r>
            <a:r>
              <a:rPr lang="sk-SK" sz="2000" b="1" dirty="0" err="1"/>
              <a:t>Propagation</a:t>
            </a:r>
            <a:r>
              <a:rPr lang="sk-SK" sz="2000" b="1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vyvinutý ako </a:t>
            </a:r>
            <a:r>
              <a:rPr lang="sk-SK" sz="1800" dirty="0" err="1"/>
              <a:t>stochastická</a:t>
            </a:r>
            <a:r>
              <a:rPr lang="sk-SK" sz="1800" dirty="0"/>
              <a:t> metóda pre mini-</a:t>
            </a:r>
            <a:r>
              <a:rPr lang="sk-SK" sz="1800" dirty="0" err="1"/>
              <a:t>batch</a:t>
            </a:r>
            <a:r>
              <a:rPr lang="sk-SK" sz="1800" dirty="0"/>
              <a:t> učenie (</a:t>
            </a:r>
            <a:r>
              <a:rPr lang="sk-SK" sz="1800" dirty="0" err="1"/>
              <a:t>dataset</a:t>
            </a:r>
            <a:r>
              <a:rPr lang="sk-SK" sz="1800" dirty="0"/>
              <a:t> sa rozdelí do mini-</a:t>
            </a:r>
            <a:r>
              <a:rPr lang="sk-SK" sz="1800" dirty="0" err="1"/>
              <a:t>batches</a:t>
            </a:r>
            <a:r>
              <a:rPr lang="sk-SK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učenie neprebieha po jednotlivých vstupoch ale po skupinách vstupov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tento spôsob balansuje </a:t>
            </a:r>
            <a:r>
              <a:rPr lang="sk-SK" sz="1800" dirty="0" err="1"/>
              <a:t>momentum</a:t>
            </a:r>
            <a:r>
              <a:rPr lang="sk-SK" sz="1800" dirty="0"/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1800" dirty="0"/>
              <a:t>znižuje skoky pre veľké gradienty aby sa vyhol veľkej odchýlke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1800" dirty="0"/>
              <a:t>zvyšuje skoky pre nízke gradienty aby sa sieť neprestala učiť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08575"/>
              </p:ext>
            </p:extLst>
          </p:nvPr>
        </p:nvGraphicFramePr>
        <p:xfrm>
          <a:off x="2612293" y="2576086"/>
          <a:ext cx="3826608" cy="43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Bitová mapa" r:id="rId3" imgW="3726360" imgH="419040" progId="Paint.Picture">
                  <p:embed/>
                </p:oleObj>
              </mc:Choice>
              <mc:Fallback>
                <p:oleObj name="Bitová mapa" r:id="rId3" imgW="3726360" imgH="419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2293" y="2576086"/>
                        <a:ext cx="3826608" cy="430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65516"/>
              </p:ext>
            </p:extLst>
          </p:nvPr>
        </p:nvGraphicFramePr>
        <p:xfrm>
          <a:off x="1124177" y="2167164"/>
          <a:ext cx="2171473" cy="49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Bitová mapa" r:id="rId5" imgW="1927800" imgH="434520" progId="Paint.Picture">
                  <p:embed/>
                </p:oleObj>
              </mc:Choice>
              <mc:Fallback>
                <p:oleObj name="Bitová mapa" r:id="rId5" imgW="1927800" imgH="434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177" y="2167164"/>
                        <a:ext cx="2171473" cy="490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08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Rekurentné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7"/>
            <a:ext cx="8737147" cy="44882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Majú problém s krátkodobou pamäťou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Dlhý vstup – problém posunúť informácie z minulých krokov do ďalších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Napríklad pri pokuse o analýzu paragrafu nejakého textu za účelom predikcie, NS môže vynechať dôležité informácie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Počas spätnej propagácie, </a:t>
            </a:r>
            <a:r>
              <a:rPr lang="sk-SK" sz="2000" dirty="0" err="1"/>
              <a:t>rekurentná</a:t>
            </a:r>
            <a:r>
              <a:rPr lang="sk-SK" sz="2000" dirty="0"/>
              <a:t> NS má problém s miznúcim </a:t>
            </a:r>
            <a:r>
              <a:rPr lang="en-US" sz="2000" dirty="0" err="1"/>
              <a:t>gradientom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Pri učení je využívaná metóda najstrmšieho zostupu -</a:t>
            </a:r>
            <a:r>
              <a:rPr lang="en-US" sz="1800" dirty="0"/>
              <a:t> </a:t>
            </a:r>
            <a:r>
              <a:rPr lang="en-US" sz="1800" dirty="0" err="1"/>
              <a:t>gradientu</a:t>
            </a: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Spomenutý problém nastane ak sa zmena váhy pri tomto zostupe zmenší natoľko, že nová hodnota </a:t>
            </a:r>
            <a:r>
              <a:rPr lang="sk-SK" sz="1800" dirty="0" err="1"/>
              <a:t>synaptickej</a:t>
            </a:r>
            <a:r>
              <a:rPr lang="sk-SK" sz="1800" dirty="0"/>
              <a:t> váhy sa takmer nemení od predchádzajúcej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Zvyčajne tento problém nastáva vo vrstvách, ktoré sú bližšie pri vstupnej vrstve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Ako riešenie tohto problému s pamäťou boli vytvorené </a:t>
            </a:r>
            <a:r>
              <a:rPr lang="sk-SK" sz="2000" dirty="0">
                <a:solidFill>
                  <a:srgbClr val="7E0000"/>
                </a:solidFill>
              </a:rPr>
              <a:t>GRU</a:t>
            </a:r>
            <a:r>
              <a:rPr lang="sk-SK" sz="2000" dirty="0"/>
              <a:t> a </a:t>
            </a:r>
            <a:r>
              <a:rPr lang="sk-SK" sz="2000" dirty="0">
                <a:solidFill>
                  <a:srgbClr val="7E0000"/>
                </a:solidFill>
              </a:rPr>
              <a:t>LSTM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Rekurentné</a:t>
            </a:r>
            <a:r>
              <a:rPr lang="sk-SK" sz="2400" b="1" dirty="0"/>
              <a:t> NS – riešenie problému s pamäťou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2"/>
            <a:ext cx="8351756" cy="287812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rgbClr val="7E0000"/>
                </a:solidFill>
              </a:rPr>
              <a:t>LSTM(</a:t>
            </a:r>
            <a:r>
              <a:rPr lang="sk-SK" sz="2000" dirty="0" err="1">
                <a:solidFill>
                  <a:srgbClr val="7E0000"/>
                </a:solidFill>
              </a:rPr>
              <a:t>Long</a:t>
            </a:r>
            <a:r>
              <a:rPr lang="sk-SK" sz="2000" dirty="0">
                <a:solidFill>
                  <a:srgbClr val="7E0000"/>
                </a:solidFill>
              </a:rPr>
              <a:t>-</a:t>
            </a:r>
            <a:r>
              <a:rPr lang="en-US" sz="2000" dirty="0">
                <a:solidFill>
                  <a:srgbClr val="7E0000"/>
                </a:solidFill>
              </a:rPr>
              <a:t>short-term memory)</a:t>
            </a:r>
            <a:r>
              <a:rPr lang="en-US" sz="2000" dirty="0"/>
              <a:t> NS  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E0000"/>
                </a:solidFill>
              </a:rPr>
              <a:t>GRU (Gated recurrent unit) </a:t>
            </a:r>
            <a:r>
              <a:rPr lang="en-US" sz="2000" dirty="0"/>
              <a:t>NS. 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Tieto siete využívajú brány (</a:t>
            </a:r>
            <a:r>
              <a:rPr lang="sk-SK" sz="2000" dirty="0" err="1"/>
              <a:t>gates</a:t>
            </a:r>
            <a:r>
              <a:rPr lang="sk-SK" sz="2000" dirty="0"/>
              <a:t>) na reguláciu toku informácií.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Brány sú schopné si zapamätať, ktoré informácie sú dostatočne dôležité na zachovanie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LSTM a GRU siete sú bežne využívané pri spracovaní textov,  rozpoznávaní reči, generácii textu alebo syntéze reči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Obojsmerné modifikácie</a:t>
            </a:r>
            <a:r>
              <a:rPr lang="sk-SK" sz="2000" dirty="0">
                <a:solidFill>
                  <a:srgbClr val="7E0000"/>
                </a:solidFill>
              </a:rPr>
              <a:t> - 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BiLSTM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(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Bidirectional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LSTM) a 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BiGRU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(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Bidirectional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GRU)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2000" dirty="0">
              <a:solidFill>
                <a:srgbClr val="7E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7C26C51-D3C3-4A92-9C0F-B52434733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5" y="4109550"/>
            <a:ext cx="8254879" cy="20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2"/>
            <a:ext cx="8351756" cy="349764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 LSTM každá bunka obsahuje bránu pre vstup (</a:t>
            </a:r>
            <a:r>
              <a:rPr lang="sk-SK" sz="1800" dirty="0" err="1"/>
              <a:t>Input</a:t>
            </a:r>
            <a:r>
              <a:rPr lang="sk-SK" sz="1800" dirty="0"/>
              <a:t> gate), výstup (Output gate) a zabudnutie (</a:t>
            </a:r>
            <a:r>
              <a:rPr lang="sk-SK" sz="1800" dirty="0" err="1"/>
              <a:t>Forget</a:t>
            </a:r>
            <a:r>
              <a:rPr lang="sk-SK" sz="1800" dirty="0"/>
              <a:t> gate) – naviac oproti bežným </a:t>
            </a:r>
            <a:r>
              <a:rPr lang="sk-SK" sz="1800" dirty="0" err="1"/>
              <a:t>rekurentným</a:t>
            </a:r>
            <a:r>
              <a:rPr lang="sk-SK" sz="1800" dirty="0"/>
              <a:t> sieťam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Tieto brány využívajú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sigmoidálnu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funkciu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Do tejto funkcie prídu informácie ohľadom minulého a súčasného stavu, následne funkcia vráti hodnotu medzi 0 a 1 (0 - zabudnutie, 1 – zapamätanie)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Forget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gate </a:t>
            </a:r>
            <a:r>
              <a:rPr lang="pl-PL" sz="1800" dirty="0"/>
              <a:t>rozhoduje, co je dostatocne relevantné pre zachovanie z minulého kroku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Input gate </a:t>
            </a:r>
            <a:r>
              <a:rPr lang="sk-SK" sz="1800" dirty="0"/>
              <a:t>rozhoduje čo je relevantné zo súčasného kroku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Output gate </a:t>
            </a:r>
            <a:r>
              <a:rPr lang="sk-SK" sz="1800" dirty="0"/>
              <a:t>určuje ďalší skrytý stav, ktorý predstavuje pamäť 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Výhodou LSTM sietí je, že nie je potrebné presné ladenie parametrov - fungujú dobre na širokom rozmedzí parametrov </a:t>
            </a:r>
            <a:r>
              <a:rPr lang="nb-NO" sz="1800" dirty="0"/>
              <a:t>(Sak, 2014)</a:t>
            </a:r>
            <a:endParaRPr lang="sk-SK" sz="1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591D5EB-7830-461B-9E30-D87178FF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87" y="4639426"/>
            <a:ext cx="6323463" cy="19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Gated</a:t>
            </a:r>
            <a:r>
              <a:rPr lang="sk-SK" sz="2400" b="1" dirty="0"/>
              <a:t> </a:t>
            </a:r>
            <a:r>
              <a:rPr lang="sk-SK" sz="2400" b="1" dirty="0" err="1"/>
              <a:t>Recurrent</a:t>
            </a:r>
            <a:r>
              <a:rPr lang="sk-SK" sz="2400" b="1" dirty="0"/>
              <a:t> </a:t>
            </a:r>
            <a:r>
              <a:rPr lang="sk-SK" sz="2400" b="1" dirty="0" err="1"/>
              <a:t>Unit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2"/>
            <a:ext cx="8351756" cy="1985501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GRU predstavuje novšiu generáciu </a:t>
            </a:r>
            <a:r>
              <a:rPr lang="sk-SK" sz="1800" dirty="0" err="1"/>
              <a:t>rekurentných</a:t>
            </a:r>
            <a:r>
              <a:rPr lang="sk-SK" sz="1800" dirty="0"/>
              <a:t> NS (</a:t>
            </a:r>
            <a:r>
              <a:rPr lang="sk-SK" sz="1800" dirty="0" err="1"/>
              <a:t>Dey</a:t>
            </a:r>
            <a:r>
              <a:rPr lang="sk-SK" sz="1800" dirty="0"/>
              <a:t>, </a:t>
            </a:r>
            <a:r>
              <a:rPr lang="sk-SK" sz="1800" dirty="0" err="1"/>
              <a:t>Salem</a:t>
            </a:r>
            <a:r>
              <a:rPr lang="sk-SK" sz="1800" dirty="0"/>
              <a:t>, 2017)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Podobná LSTM sieti, ale využíva iba 2 brány, a to </a:t>
            </a:r>
            <a:r>
              <a:rPr lang="sk-SK" sz="1800" dirty="0" err="1"/>
              <a:t>zabúdaciu</a:t>
            </a:r>
            <a:r>
              <a:rPr lang="sk-SK" sz="1800" dirty="0"/>
              <a:t> bránu (reset gate) a aktualizačnú bránu (Update gate)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Update gate </a:t>
            </a:r>
            <a:r>
              <a:rPr lang="sk-SK" sz="1800" dirty="0"/>
              <a:t>reprezentuje </a:t>
            </a:r>
            <a:r>
              <a:rPr lang="sk-SK" sz="1800" dirty="0" err="1"/>
              <a:t>forget</a:t>
            </a:r>
            <a:r>
              <a:rPr lang="sk-SK" sz="1800" dirty="0"/>
              <a:t> gate a </a:t>
            </a:r>
            <a:r>
              <a:rPr lang="sk-SK" sz="1800" dirty="0" err="1"/>
              <a:t>input</a:t>
            </a:r>
            <a:r>
              <a:rPr lang="sk-SK" sz="1800" dirty="0"/>
              <a:t> gate v LSTM sieti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Reset gate </a:t>
            </a:r>
            <a:r>
              <a:rPr lang="sk-SK" sz="1800" dirty="0"/>
              <a:t>rozhoduje aké množstvo minulých informácií sa má zabudnúť</a:t>
            </a: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Autor </a:t>
            </a:r>
            <a:r>
              <a:rPr lang="sk-SK" sz="1800" dirty="0"/>
              <a:t>obrázkov – Simeon </a:t>
            </a:r>
            <a:r>
              <a:rPr lang="sk-SK" sz="1800" dirty="0" err="1"/>
              <a:t>Kostadinov</a:t>
            </a: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309206"/>
              </p:ext>
            </p:extLst>
          </p:nvPr>
        </p:nvGraphicFramePr>
        <p:xfrm>
          <a:off x="359228" y="3178131"/>
          <a:ext cx="8562026" cy="317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Bitová mapa" r:id="rId3" imgW="6728400" imgH="2491920" progId="Paint.Picture">
                  <p:embed/>
                </p:oleObj>
              </mc:Choice>
              <mc:Fallback>
                <p:oleObj name="Bitová mapa" r:id="rId3" imgW="6728400" imgH="2491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228" y="3178131"/>
                        <a:ext cx="8562026" cy="3171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08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Gated</a:t>
            </a:r>
            <a:r>
              <a:rPr lang="sk-SK" sz="2400" b="1" dirty="0"/>
              <a:t> </a:t>
            </a:r>
            <a:r>
              <a:rPr lang="sk-SK" sz="2400" b="1" dirty="0" err="1"/>
              <a:t>Recurrent</a:t>
            </a:r>
            <a:r>
              <a:rPr lang="sk-SK" sz="2400" b="1" dirty="0"/>
              <a:t> </a:t>
            </a:r>
            <a:r>
              <a:rPr lang="sk-SK" sz="2400" b="1" dirty="0" err="1"/>
              <a:t>Unit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82227"/>
              </p:ext>
            </p:extLst>
          </p:nvPr>
        </p:nvGraphicFramePr>
        <p:xfrm>
          <a:off x="463961" y="975629"/>
          <a:ext cx="7794213" cy="548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Bitová mapa" r:id="rId3" imgW="6903720" imgH="4853880" progId="Paint.Picture">
                  <p:embed/>
                </p:oleObj>
              </mc:Choice>
              <mc:Fallback>
                <p:oleObj name="Bitová mapa" r:id="rId3" imgW="6903720" imgH="4853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961" y="975629"/>
                        <a:ext cx="7794213" cy="548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Update Gate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58367"/>
              </p:ext>
            </p:extLst>
          </p:nvPr>
        </p:nvGraphicFramePr>
        <p:xfrm>
          <a:off x="238125" y="873125"/>
          <a:ext cx="6858000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Bitová mapa" r:id="rId3" imgW="6858000" imgH="4884480" progId="Paint.Picture">
                  <p:embed/>
                </p:oleObj>
              </mc:Choice>
              <mc:Fallback>
                <p:oleObj name="Bitová mapa" r:id="rId3" imgW="6858000" imgH="4884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873125"/>
                        <a:ext cx="6858000" cy="488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48445"/>
              </p:ext>
            </p:extLst>
          </p:nvPr>
        </p:nvGraphicFramePr>
        <p:xfrm>
          <a:off x="1792288" y="5175253"/>
          <a:ext cx="3255962" cy="68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Bitová mapa" r:id="rId5" imgW="2072520" imgH="434520" progId="Paint.Picture">
                  <p:embed/>
                </p:oleObj>
              </mc:Choice>
              <mc:Fallback>
                <p:oleObj name="Bitová mapa" r:id="rId5" imgW="2072520" imgH="434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2288" y="5175253"/>
                        <a:ext cx="3255962" cy="683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49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Umelé neurónové siete – neurónové siete (NS)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505692" y="1208686"/>
            <a:ext cx="8393723" cy="201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1800" dirty="0">
                <a:solidFill>
                  <a:schemeClr val="accent1">
                    <a:lumMod val="75000"/>
                  </a:schemeClr>
                </a:solidFill>
              </a:rPr>
              <a:t>Masívne paralelné  výpočtové systémy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Predstavujú takzvanú </a:t>
            </a:r>
            <a:r>
              <a:rPr lang="sk-SK" sz="1800" b="1" dirty="0"/>
              <a:t>výpočtovú inteligenciu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Dokážu realizovať tak kontrolované ako aj nekontrolované učenie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Dajú sa použiť na riešenie klasifikačných aj regresných úloh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Svojou funkciou a štruktúrou sa podobajú biologickým neurónovým sieťam (</a:t>
            </a:r>
            <a:r>
              <a:rPr lang="sk-SK" sz="1800" dirty="0" err="1"/>
              <a:t>Hopfield</a:t>
            </a:r>
            <a:r>
              <a:rPr lang="sk-SK" sz="1800" dirty="0"/>
              <a:t>, 1982) </a:t>
            </a:r>
          </a:p>
          <a:p>
            <a:pPr marL="0" indent="0">
              <a:buFont typeface="Arial"/>
              <a:buNone/>
              <a:defRPr/>
            </a:pP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0882"/>
            <a:ext cx="4576266" cy="3395643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90158"/>
              </p:ext>
            </p:extLst>
          </p:nvPr>
        </p:nvGraphicFramePr>
        <p:xfrm>
          <a:off x="4819649" y="3192601"/>
          <a:ext cx="3769103" cy="327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ová mapa" r:id="rId4" imgW="4701600" imgH="4084200" progId="Paint.Picture">
                  <p:embed/>
                </p:oleObj>
              </mc:Choice>
              <mc:Fallback>
                <p:oleObj name="Bitová mapa" r:id="rId4" imgW="4701600" imgH="4084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9649" y="3192601"/>
                        <a:ext cx="3769103" cy="327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Reset Gate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49956"/>
              </p:ext>
            </p:extLst>
          </p:nvPr>
        </p:nvGraphicFramePr>
        <p:xfrm>
          <a:off x="385763" y="881063"/>
          <a:ext cx="6888162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Bitová mapa" r:id="rId3" imgW="6888600" imgH="4793040" progId="Paint.Picture">
                  <p:embed/>
                </p:oleObj>
              </mc:Choice>
              <mc:Fallback>
                <p:oleObj name="Bitová mapa" r:id="rId3" imgW="6888600" imgH="4793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763" y="881063"/>
                        <a:ext cx="6888162" cy="479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393380"/>
              </p:ext>
            </p:extLst>
          </p:nvPr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Bitová mapa" r:id="rId5" imgW="1943280" imgH="426600" progId="Paint.Picture">
                  <p:embed/>
                </p:oleObj>
              </mc:Choice>
              <mc:Fallback>
                <p:oleObj name="Bitová mapa" r:id="rId5" imgW="1943280" imgH="426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90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Current</a:t>
            </a:r>
            <a:r>
              <a:rPr lang="sk-SK" sz="2400" b="1" dirty="0"/>
              <a:t> </a:t>
            </a:r>
            <a:r>
              <a:rPr lang="sk-SK" sz="2400" b="1" dirty="0" err="1"/>
              <a:t>Memory</a:t>
            </a:r>
            <a:r>
              <a:rPr lang="sk-SK" sz="2400" b="1" dirty="0"/>
              <a:t> </a:t>
            </a:r>
            <a:r>
              <a:rPr lang="sk-SK" sz="2400" b="1" dirty="0" err="1"/>
              <a:t>Content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Bitová mapa" r:id="rId3" imgW="1943280" imgH="426600" progId="Paint.Picture">
                  <p:embed/>
                </p:oleObj>
              </mc:Choice>
              <mc:Fallback>
                <p:oleObj name="Bitová mapa" r:id="rId3" imgW="1943280" imgH="4266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741945"/>
              </p:ext>
            </p:extLst>
          </p:nvPr>
        </p:nvGraphicFramePr>
        <p:xfrm>
          <a:off x="311150" y="966355"/>
          <a:ext cx="6942138" cy="49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Bitová mapa" r:id="rId5" imgW="6941880" imgH="4922640" progId="Paint.Picture">
                  <p:embed/>
                </p:oleObj>
              </mc:Choice>
              <mc:Fallback>
                <p:oleObj name="Bitová mapa" r:id="rId5" imgW="6941880" imgH="4922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150" y="966355"/>
                        <a:ext cx="6942138" cy="492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51734"/>
              </p:ext>
            </p:extLst>
          </p:nvPr>
        </p:nvGraphicFramePr>
        <p:xfrm>
          <a:off x="3698464" y="5341604"/>
          <a:ext cx="3417242" cy="69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Bitová mapa" r:id="rId7" imgW="2202120" imgH="449640" progId="Paint.Picture">
                  <p:embed/>
                </p:oleObj>
              </mc:Choice>
              <mc:Fallback>
                <p:oleObj name="Bitová mapa" r:id="rId7" imgW="2202120" imgH="449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8464" y="5341604"/>
                        <a:ext cx="3417242" cy="697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89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Final</a:t>
            </a:r>
            <a:r>
              <a:rPr lang="sk-SK" sz="2400" b="1" dirty="0"/>
              <a:t> </a:t>
            </a:r>
            <a:r>
              <a:rPr lang="sk-SK" sz="2400" b="1" dirty="0" err="1"/>
              <a:t>Memory</a:t>
            </a:r>
            <a:r>
              <a:rPr lang="sk-SK" sz="2400" b="1" dirty="0"/>
              <a:t> at </a:t>
            </a:r>
            <a:r>
              <a:rPr lang="sk-SK" sz="2400" b="1" dirty="0" err="1"/>
              <a:t>Current</a:t>
            </a:r>
            <a:r>
              <a:rPr lang="sk-SK" sz="2400" b="1" dirty="0"/>
              <a:t> </a:t>
            </a:r>
            <a:r>
              <a:rPr lang="sk-SK" sz="2400" b="1" dirty="0" err="1"/>
              <a:t>Time</a:t>
            </a:r>
            <a:r>
              <a:rPr lang="sk-SK" sz="2400" b="1" dirty="0"/>
              <a:t> Step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Bitová mapa" r:id="rId3" imgW="1943280" imgH="426600" progId="Paint.Picture">
                  <p:embed/>
                </p:oleObj>
              </mc:Choice>
              <mc:Fallback>
                <p:oleObj name="Bitová mapa" r:id="rId3" imgW="1943280" imgH="4266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25427"/>
              </p:ext>
            </p:extLst>
          </p:nvPr>
        </p:nvGraphicFramePr>
        <p:xfrm>
          <a:off x="400050" y="966355"/>
          <a:ext cx="67659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Bitová mapa" r:id="rId5" imgW="6766560" imgH="4838760" progId="Paint.Picture">
                  <p:embed/>
                </p:oleObj>
              </mc:Choice>
              <mc:Fallback>
                <p:oleObj name="Bitová mapa" r:id="rId5" imgW="6766560" imgH="4838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050" y="966355"/>
                        <a:ext cx="6765925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81634"/>
              </p:ext>
            </p:extLst>
          </p:nvPr>
        </p:nvGraphicFramePr>
        <p:xfrm>
          <a:off x="5025970" y="5207006"/>
          <a:ext cx="3575105" cy="66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Bitová mapa" r:id="rId7" imgW="2179440" imgH="403920" progId="Paint.Picture">
                  <p:embed/>
                </p:oleObj>
              </mc:Choice>
              <mc:Fallback>
                <p:oleObj name="Bitová mapa" r:id="rId7" imgW="2179440" imgH="403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5970" y="5207006"/>
                        <a:ext cx="3575105" cy="661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7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7"/>
            <a:ext cx="8737147" cy="421337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Vznikli v roku 1989 – </a:t>
            </a:r>
            <a:r>
              <a:rPr lang="sk-SK" sz="1800" dirty="0" err="1"/>
              <a:t>Yann</a:t>
            </a:r>
            <a:r>
              <a:rPr lang="sk-SK" sz="1800" dirty="0"/>
              <a:t> </a:t>
            </a:r>
            <a:r>
              <a:rPr lang="sk-SK" sz="1800" dirty="0" err="1"/>
              <a:t>LeCun</a:t>
            </a:r>
            <a:r>
              <a:rPr lang="sk-SK" sz="1800" dirty="0"/>
              <a:t> (</a:t>
            </a:r>
            <a:r>
              <a:rPr lang="sk-SK" sz="1800" dirty="0" err="1"/>
              <a:t>Generalization</a:t>
            </a:r>
            <a:r>
              <a:rPr lang="sk-SK" sz="1800" dirty="0"/>
              <a:t> and </a:t>
            </a:r>
            <a:r>
              <a:rPr lang="sk-SK" sz="1800" dirty="0" err="1"/>
              <a:t>network</a:t>
            </a:r>
            <a:r>
              <a:rPr lang="sk-SK" sz="1800" dirty="0"/>
              <a:t> design </a:t>
            </a:r>
            <a:r>
              <a:rPr lang="sk-SK" sz="1800" dirty="0" err="1"/>
              <a:t>strategy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Populárne od roku 2012 – </a:t>
            </a:r>
            <a:r>
              <a:rPr lang="sk-SK" sz="1800" dirty="0" err="1"/>
              <a:t>ImageNet</a:t>
            </a:r>
            <a:r>
              <a:rPr lang="sk-SK" sz="1800" dirty="0"/>
              <a:t> </a:t>
            </a:r>
            <a:endParaRPr lang="sk-SK" sz="18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Jedna z hlbokých NS – rozpoznávanie a analýza obrazu, úlohy NLP, spracovanie časovej sekvencie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Počas tréningu jednotlivé vrstvy vytvárajú rôzne stupne abstrakcie vstupných dát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Váhy filtrov sa inicializujú náhodne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Topológia CNN: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 err="1"/>
              <a:t>Konvolučná</a:t>
            </a:r>
            <a:r>
              <a:rPr lang="sk-SK" sz="1800" dirty="0"/>
              <a:t> vrstva (</a:t>
            </a:r>
            <a:r>
              <a:rPr lang="sk-SK" sz="1800" dirty="0" err="1"/>
              <a:t>convolutional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Združovacia vrstva (</a:t>
            </a:r>
            <a:r>
              <a:rPr lang="sk-SK" sz="1800" dirty="0" err="1"/>
              <a:t>pooling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Plne prepojená vrstva (</a:t>
            </a:r>
            <a:r>
              <a:rPr lang="sk-SK" sz="1800" dirty="0" err="1"/>
              <a:t>fully</a:t>
            </a:r>
            <a:r>
              <a:rPr lang="sk-SK" sz="1800" dirty="0"/>
              <a:t> </a:t>
            </a:r>
            <a:r>
              <a:rPr lang="sk-SK" sz="1800" dirty="0" err="1"/>
              <a:t>connected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err="1"/>
              <a:t>Konvolučná</a:t>
            </a:r>
            <a:r>
              <a:rPr lang="sk-SK" sz="1800" dirty="0"/>
              <a:t> vrstva prestavuje sadu filtrov (</a:t>
            </a:r>
            <a:r>
              <a:rPr lang="sk-SK" sz="1800" dirty="0" err="1"/>
              <a:t>kernel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Aktivácia neurónu na </a:t>
            </a:r>
            <a:r>
              <a:rPr lang="sk-SK" sz="1800" dirty="0" err="1"/>
              <a:t>konvolučnej</a:t>
            </a:r>
            <a:r>
              <a:rPr lang="sk-SK" sz="1800" dirty="0"/>
              <a:t> vrstve sa vypočíta sekvenčným pohybom filtra v horizontálnom a vertikálnom smere – vzorec funkcie:</a:t>
            </a:r>
            <a:endParaRPr lang="sk-SK" sz="1800" dirty="0">
              <a:solidFill>
                <a:srgbClr val="7E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D468339-15F2-43F5-AB04-940BE6E3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00" y="5421085"/>
            <a:ext cx="5115371" cy="7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5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8"/>
            <a:ext cx="8737147" cy="25618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V úlohách NLP sa zvyčajne používajú jednorozmerné </a:t>
            </a:r>
            <a:r>
              <a:rPr lang="sk-SK" sz="1600" dirty="0" err="1"/>
              <a:t>konvolučné</a:t>
            </a:r>
            <a:r>
              <a:rPr lang="sk-SK" sz="1600" dirty="0"/>
              <a:t> siete (1D CNN) </a:t>
            </a:r>
          </a:p>
          <a:p>
            <a:pPr marL="0" indent="0">
              <a:buNone/>
              <a:defRPr/>
            </a:pPr>
            <a:r>
              <a:rPr lang="sk-SK" sz="1600" dirty="0"/>
              <a:t>N</a:t>
            </a:r>
            <a:r>
              <a:rPr lang="sk-SK" sz="1400" dirty="0"/>
              <a:t>a obrázku – funkcia </a:t>
            </a:r>
            <a:r>
              <a:rPr lang="sk-SK" sz="1400" dirty="0" err="1"/>
              <a:t>konvolúcie</a:t>
            </a:r>
            <a:r>
              <a:rPr lang="sk-SK" sz="1400" dirty="0"/>
              <a:t> (vstupné dáta – filter – </a:t>
            </a:r>
            <a:r>
              <a:rPr lang="sk-SK" sz="1400" dirty="0" err="1"/>
              <a:t>konvolučný</a:t>
            </a:r>
            <a:r>
              <a:rPr lang="sk-SK" sz="1400" dirty="0"/>
              <a:t> výstup).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CNN používaná na klasifikáciu textu je znázornená na nasledovnom obrázku </a:t>
            </a:r>
          </a:p>
          <a:p>
            <a:pPr marL="0" indent="0">
              <a:buNone/>
              <a:defRPr/>
            </a:pPr>
            <a:r>
              <a:rPr lang="sk-SK" sz="1400" dirty="0"/>
              <a:t>Vstupné dáta (</a:t>
            </a:r>
            <a:r>
              <a:rPr lang="sk-SK" sz="1400" dirty="0" err="1"/>
              <a:t>embedings</a:t>
            </a:r>
            <a:r>
              <a:rPr lang="sk-SK" sz="1400" dirty="0"/>
              <a:t>) sú pripojené k 1D CNN s viacerými filtrami a mapami atribútov (</a:t>
            </a:r>
            <a:r>
              <a:rPr lang="sk-SK" sz="1400" dirty="0" err="1"/>
              <a:t>features</a:t>
            </a:r>
            <a:r>
              <a:rPr lang="sk-SK" sz="1400" dirty="0"/>
              <a:t>) max-over-</a:t>
            </a:r>
            <a:r>
              <a:rPr lang="sk-SK" sz="1400" dirty="0" err="1"/>
              <a:t>time</a:t>
            </a:r>
            <a:r>
              <a:rPr lang="sk-SK" sz="1400" dirty="0"/>
              <a:t> </a:t>
            </a:r>
            <a:r>
              <a:rPr lang="sk-SK" sz="1400" dirty="0" err="1"/>
              <a:t>pooling</a:t>
            </a:r>
            <a:r>
              <a:rPr lang="sk-SK" sz="1400" dirty="0"/>
              <a:t> </a:t>
            </a:r>
            <a:r>
              <a:rPr lang="sk-SK" sz="1400" dirty="0" err="1"/>
              <a:t>layer</a:t>
            </a:r>
            <a:r>
              <a:rPr lang="sk-SK" sz="1400" dirty="0"/>
              <a:t>, ktorá je pripojená k plne prepojenej vrstve s „</a:t>
            </a:r>
            <a:r>
              <a:rPr lang="sk-SK" sz="1400" dirty="0" err="1"/>
              <a:t>dropout</a:t>
            </a:r>
            <a:r>
              <a:rPr lang="sk-SK" sz="1400" dirty="0"/>
              <a:t>“ a </a:t>
            </a:r>
            <a:r>
              <a:rPr lang="sk-SK" sz="1400" dirty="0" err="1"/>
              <a:t>sigmoidálnym</a:t>
            </a:r>
            <a:r>
              <a:rPr lang="sk-SK" sz="1400" dirty="0"/>
              <a:t> výstupom.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CDAA0E7-9DD9-46ED-AF4B-0A25C2EF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39" y="1799040"/>
            <a:ext cx="4152900" cy="10191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89EA42B-F9D2-4E26-87D0-2F721375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42" y="3801963"/>
            <a:ext cx="65913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07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Hlboké NN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207707"/>
            <a:ext cx="7533498" cy="53050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 </a:t>
            </a:r>
            <a:r>
              <a:rPr lang="sk-SK" sz="1800" dirty="0" err="1"/>
              <a:t>súčastnosti</a:t>
            </a:r>
            <a:r>
              <a:rPr lang="sk-SK" sz="1800" dirty="0"/>
              <a:t> sa výskum v oblasti hlbokých NS sústreďuje na experimenty s </a:t>
            </a:r>
            <a:r>
              <a:rPr lang="sk-SK" sz="1800" dirty="0">
                <a:solidFill>
                  <a:srgbClr val="7E0000"/>
                </a:solidFill>
              </a:rPr>
              <a:t>architektúrou</a:t>
            </a:r>
            <a:r>
              <a:rPr lang="sk-SK" sz="1800" dirty="0"/>
              <a:t> týchto sietí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Často býva veľmi komplikovaná (viacnásobný výskyt LSTM, </a:t>
            </a:r>
            <a:r>
              <a:rPr lang="sk-SK" sz="1800" dirty="0" err="1"/>
              <a:t>BiLSTM</a:t>
            </a:r>
            <a:r>
              <a:rPr lang="sk-SK" sz="1800" dirty="0"/>
              <a:t>, GRU, </a:t>
            </a:r>
            <a:r>
              <a:rPr lang="sk-SK" sz="1800" dirty="0" err="1"/>
              <a:t>BiGRU</a:t>
            </a:r>
            <a:r>
              <a:rPr lang="sk-SK" sz="1800" dirty="0"/>
              <a:t> a ich kombinácia navzájom)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solidFill>
                  <a:srgbClr val="7E0000"/>
                </a:solidFill>
              </a:rPr>
              <a:t>Transfer </a:t>
            </a:r>
            <a:r>
              <a:rPr lang="sk-SK" sz="1800" dirty="0" err="1">
                <a:solidFill>
                  <a:srgbClr val="7E0000"/>
                </a:solidFill>
              </a:rPr>
              <a:t>learning</a:t>
            </a:r>
            <a:r>
              <a:rPr lang="sk-SK" sz="1800" dirty="0">
                <a:solidFill>
                  <a:srgbClr val="7E0000"/>
                </a:solidFill>
              </a:rPr>
              <a:t> </a:t>
            </a:r>
            <a:r>
              <a:rPr lang="sk-SK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NN sa naučí na nejakom probléme (rozpoznávanie  toxických príspevkov v Angličtine)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Výsledok učenia (váhy a parametre) sa použije ako inicializácia učenia iného problému (rozpoznávanie  toxických príspevkov v Slovenčine)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38FEBB9-6F05-47A2-BB49-D3D1F41F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2273559"/>
            <a:ext cx="48387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82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Hlboké NN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3" y="1639528"/>
            <a:ext cx="8965350" cy="37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http://people.tuke.sk/kristina.machova/prezentacieSU/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>
                <a:latin typeface="Arial" pitchFamily="34" charset="0"/>
                <a:cs typeface="Arial" pitchFamily="34" charset="0"/>
              </a:rPr>
              <a:t>Perceptron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457200" y="1070541"/>
            <a:ext cx="8393723" cy="5441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k-SK" sz="1800" baseline="0" dirty="0">
                <a:effectLst/>
              </a:rPr>
              <a:t>Sumácia vstupov do NS je spracovaná pomocou aktivačnej funkcie, ktorá generuje výstup:		</a:t>
            </a:r>
          </a:p>
          <a:p>
            <a:pPr marL="0" indent="0">
              <a:buNone/>
              <a:defRPr/>
            </a:pPr>
            <a:r>
              <a:rPr lang="sk-SK" sz="1800" i="1" dirty="0"/>
              <a:t>	</a:t>
            </a:r>
            <a:r>
              <a:rPr lang="sk-SK" sz="1800" i="1" baseline="0" dirty="0">
                <a:effectLst/>
              </a:rPr>
              <a:t>y = 1 ak</a:t>
            </a:r>
            <a:r>
              <a:rPr lang="en-GB" sz="1800" i="1" baseline="0" dirty="0">
                <a:effectLst/>
              </a:rPr>
              <a:t>	</a:t>
            </a:r>
            <a:r>
              <a:rPr lang="sk-SK" sz="1800" i="1" baseline="0" dirty="0">
                <a:effectLst/>
              </a:rPr>
              <a:t>w</a:t>
            </a:r>
            <a:r>
              <a:rPr lang="en-GB" sz="1800" i="1" dirty="0"/>
              <a:t>x &gt; b</a:t>
            </a:r>
            <a:endParaRPr lang="sk-SK" sz="1800" i="1" dirty="0"/>
          </a:p>
          <a:p>
            <a:pPr marL="0" indent="0">
              <a:buNone/>
              <a:defRPr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	y =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inak</a:t>
            </a: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marL="0" indent="0">
              <a:buNone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sk-SK" dirty="0"/>
              <a:t>Podobné lineárnej prahovej jednotke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en-GB" dirty="0"/>
              <a:t>V </a:t>
            </a:r>
            <a:r>
              <a:rPr lang="en-GB" i="1" dirty="0"/>
              <a:t>n</a:t>
            </a:r>
            <a:r>
              <a:rPr lang="sk-SK" dirty="0"/>
              <a:t> – rozmernom priestore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endParaRPr lang="sk-SK" dirty="0"/>
          </a:p>
          <a:p>
            <a:pPr marL="3657600" lvl="8" indent="0">
              <a:buNone/>
              <a:defRPr/>
            </a:pPr>
            <a:endParaRPr lang="sk-SK" dirty="0"/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sk-SK" dirty="0"/>
              <a:t>Čo predstavuje aktivačnú funkciu – môže byť lineárna aj nelineárna (</a:t>
            </a:r>
            <a:r>
              <a:rPr lang="sk-SK" dirty="0" err="1"/>
              <a:t>sigmoidálna</a:t>
            </a:r>
            <a:r>
              <a:rPr lang="sk-SK" dirty="0"/>
              <a:t> – logistická regresia)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947" y="1536898"/>
            <a:ext cx="5492278" cy="261164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709960"/>
              </p:ext>
            </p:extLst>
          </p:nvPr>
        </p:nvGraphicFramePr>
        <p:xfrm>
          <a:off x="106621" y="3147518"/>
          <a:ext cx="3570029" cy="336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Bitová mapa" r:id="rId4" imgW="5676840" imgH="5349240" progId="Paint.Picture">
                  <p:embed/>
                </p:oleObj>
              </mc:Choice>
              <mc:Fallback>
                <p:oleObj name="Bitová mapa" r:id="rId4" imgW="5676840" imgH="534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21" y="3147518"/>
                        <a:ext cx="3570029" cy="3364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/>
              <p:cNvSpPr txBox="1"/>
              <p:nvPr/>
            </p:nvSpPr>
            <p:spPr>
              <a:xfrm>
                <a:off x="5284123" y="4829704"/>
                <a:ext cx="2017925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23" y="4829704"/>
                <a:ext cx="2017925" cy="756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51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Neurónové siete –klasifikačný problém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293078" y="1375611"/>
            <a:ext cx="5183798" cy="2015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baseline="0" dirty="0">
                <a:effectLst/>
              </a:rPr>
              <a:t>Pre najbežnejšiu klasifikáciu do dvoch tried potrebujeme</a:t>
            </a:r>
            <a:r>
              <a:rPr lang="sk-SK" dirty="0">
                <a:effectLst/>
              </a:rPr>
              <a:t> dva výstupy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Vstupná vrstva, skrytá vrstva a</a:t>
            </a:r>
          </a:p>
          <a:p>
            <a:pPr marL="0" indent="0">
              <a:buNone/>
              <a:defRPr/>
            </a:pPr>
            <a:r>
              <a:rPr lang="sk-SK" dirty="0"/>
              <a:t>	výstupná vrstva s dvoma elektrónmi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Hlboké neurónové siete </a:t>
            </a:r>
            <a:r>
              <a:rPr lang="sk-SK" dirty="0"/>
              <a:t>majú veľké </a:t>
            </a:r>
          </a:p>
          <a:p>
            <a:pPr marL="0" indent="0">
              <a:buNone/>
              <a:defRPr/>
            </a:pPr>
            <a:r>
              <a:rPr lang="sk-SK" dirty="0"/>
              <a:t>	množstvo skrytých vrstiev (aj 30)</a:t>
            </a:r>
            <a:endParaRPr lang="sk-SK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56404"/>
              </p:ext>
            </p:extLst>
          </p:nvPr>
        </p:nvGraphicFramePr>
        <p:xfrm>
          <a:off x="5895975" y="1160448"/>
          <a:ext cx="2286000" cy="244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ová mapa" r:id="rId3" imgW="4305240" imgH="4579560" progId="Paint.Picture">
                  <p:embed/>
                </p:oleObj>
              </mc:Choice>
              <mc:Fallback>
                <p:oleObj name="Bitová mapa" r:id="rId3" imgW="4305240" imgH="4579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5975" y="1160448"/>
                        <a:ext cx="2286000" cy="2449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86D0F056-8D8C-43B4-811E-16F8ED5CA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361" y="3609975"/>
            <a:ext cx="5623343" cy="28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Učenie neurónovej siete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9730" y="1169607"/>
            <a:ext cx="8860920" cy="527881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Podľa spôsobu šírenia informácie rozlišujeme: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Dopredné</a:t>
            </a:r>
            <a:r>
              <a:rPr lang="sk-SK" sz="2000" dirty="0">
                <a:solidFill>
                  <a:srgbClr val="7E0000"/>
                </a:solidFill>
                <a:effectLst/>
              </a:rPr>
              <a:t> NS </a:t>
            </a:r>
            <a:r>
              <a:rPr lang="sk-SK" sz="2000" dirty="0">
                <a:effectLst/>
              </a:rPr>
              <a:t>(</a:t>
            </a:r>
            <a:r>
              <a:rPr lang="sk-SK" sz="2000" dirty="0" err="1">
                <a:effectLst/>
              </a:rPr>
              <a:t>Feed</a:t>
            </a:r>
            <a:r>
              <a:rPr lang="sk-SK" sz="2000" dirty="0">
                <a:effectLst/>
              </a:rPr>
              <a:t>-forward </a:t>
            </a:r>
            <a:r>
              <a:rPr lang="sk-SK" sz="2000" dirty="0" err="1">
                <a:effectLst/>
              </a:rPr>
              <a:t>Neural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Networks</a:t>
            </a:r>
            <a:r>
              <a:rPr lang="sk-SK" sz="2000" dirty="0">
                <a:effectLst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Nemá žiadne </a:t>
            </a:r>
            <a:r>
              <a:rPr lang="sk-SK" sz="1800" dirty="0" err="1"/>
              <a:t>spätnoväzobné</a:t>
            </a:r>
            <a:r>
              <a:rPr lang="sk-SK" sz="1800" dirty="0"/>
              <a:t> prepojenie medzi vrstvami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Počet neurónov – dostatočný na riešenie problému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Počet vnútorných vrstiev minimálny – zníženie doby riešenia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Rekurentné</a:t>
            </a:r>
            <a:r>
              <a:rPr lang="sk-SK" sz="2000" baseline="0" dirty="0">
                <a:solidFill>
                  <a:srgbClr val="7E0000"/>
                </a:solidFill>
              </a:rPr>
              <a:t> NS </a:t>
            </a:r>
            <a:r>
              <a:rPr lang="sk-SK" sz="2000" baseline="0" dirty="0"/>
              <a:t>(</a:t>
            </a:r>
            <a:r>
              <a:rPr lang="sk-SK" sz="2000" baseline="0" dirty="0" err="1"/>
              <a:t>Recurrent</a:t>
            </a:r>
            <a:r>
              <a:rPr lang="sk-SK" sz="2000" baseline="0" dirty="0"/>
              <a:t> </a:t>
            </a:r>
            <a:r>
              <a:rPr lang="sk-SK" sz="2000" baseline="0" dirty="0" err="1"/>
              <a:t>Neural</a:t>
            </a:r>
            <a:r>
              <a:rPr lang="sk-SK" sz="2000" baseline="0" dirty="0"/>
              <a:t> </a:t>
            </a:r>
            <a:r>
              <a:rPr lang="sk-SK" sz="2000" baseline="0" dirty="0" err="1"/>
              <a:t>Networks</a:t>
            </a:r>
            <a:r>
              <a:rPr lang="sk-SK" sz="2000" baseline="0" dirty="0"/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Informácie môžu putovať oboma smermi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baseline="0" dirty="0"/>
              <a:t>Jednotlivé</a:t>
            </a:r>
            <a:r>
              <a:rPr lang="sk-SK" sz="1800" dirty="0"/>
              <a:t> vrstvy (aj neuróny) môžu byť vstupné a zároveň výstupné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Učenie neurónovej siete s učiteľom (</a:t>
            </a:r>
            <a:r>
              <a:rPr lang="sk-SK" sz="2200" dirty="0" err="1">
                <a:solidFill>
                  <a:schemeClr val="accent1">
                    <a:lumMod val="75000"/>
                  </a:schemeClr>
                </a:solidFill>
              </a:rPr>
              <a:t>Supervised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 známy vstup aj výstup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 err="1"/>
              <a:t>Back-propagation</a:t>
            </a:r>
            <a:r>
              <a:rPr lang="sk-SK" sz="1800" dirty="0"/>
              <a:t> (derivovateľná chyba)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Minimalizuje sa chyba 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MSE (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Mean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Squared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57200" lvl="1" indent="0">
              <a:buNone/>
              <a:defRPr/>
            </a:pPr>
            <a:r>
              <a:rPr lang="sk-SK" sz="1800" dirty="0"/>
              <a:t>	</a:t>
            </a:r>
            <a:r>
              <a:rPr lang="sk-SK" sz="1600" dirty="0"/>
              <a:t>(N – počet vstupov, d</a:t>
            </a:r>
            <a:r>
              <a:rPr lang="sk-SK" sz="1600" baseline="-25000" dirty="0"/>
              <a:t>i</a:t>
            </a:r>
            <a:r>
              <a:rPr lang="sk-SK" sz="1600" dirty="0"/>
              <a:t> – výstup, </a:t>
            </a:r>
            <a:r>
              <a:rPr lang="sk-SK" sz="1600" dirty="0" err="1"/>
              <a:t>f</a:t>
            </a:r>
            <a:r>
              <a:rPr lang="sk-SK" sz="1600" baseline="-25000" dirty="0" err="1"/>
              <a:t>i</a:t>
            </a:r>
            <a:r>
              <a:rPr lang="sk-SK" sz="1600" dirty="0"/>
              <a:t> – očakávaný výstup)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Učenie neurónovej siete bez učiteľa (</a:t>
            </a:r>
            <a:r>
              <a:rPr lang="sk-SK" sz="2200" dirty="0" err="1">
                <a:solidFill>
                  <a:schemeClr val="accent1">
                    <a:lumMod val="75000"/>
                  </a:schemeClr>
                </a:solidFill>
              </a:rPr>
              <a:t>Unsupervised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Nie sú známe výstupy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Hľadanie vzťahov medzi vstupmi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Príkladom sú </a:t>
            </a:r>
            <a:r>
              <a:rPr lang="sk-SK" sz="1800" dirty="0" err="1">
                <a:solidFill>
                  <a:srgbClr val="7E0000"/>
                </a:solidFill>
              </a:rPr>
              <a:t>Kohonenove</a:t>
            </a:r>
            <a:r>
              <a:rPr lang="sk-SK" sz="1800" dirty="0">
                <a:solidFill>
                  <a:srgbClr val="7E0000"/>
                </a:solidFill>
              </a:rPr>
              <a:t> mapy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2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05077"/>
              </p:ext>
            </p:extLst>
          </p:nvPr>
        </p:nvGraphicFramePr>
        <p:xfrm>
          <a:off x="6104773" y="4151916"/>
          <a:ext cx="2954254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Bitová mapa" r:id="rId3" imgW="2705040" imgH="723960" progId="Paint.Picture">
                  <p:embed/>
                </p:oleObj>
              </mc:Choice>
              <mc:Fallback>
                <p:oleObj name="Bitová mapa" r:id="rId3" imgW="2705040" imgH="723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4773" y="4151916"/>
                        <a:ext cx="2954254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3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Učenie </a:t>
            </a:r>
            <a:r>
              <a:rPr lang="sk-SK" sz="2400" b="1" dirty="0" err="1"/>
              <a:t>supervíznych</a:t>
            </a:r>
            <a:r>
              <a:rPr lang="sk-SK" sz="2400" b="1" dirty="0"/>
              <a:t> NS (s učiteľom)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38118"/>
            <a:ext cx="8632372" cy="527881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Najčastejšie požívaný prístup k učeniu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Použitie na klasifikáciu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Priraďovanie diskrétnych vstupných dát k diskrétnym výstupom – triedam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Často sa na takú úlohu používajú viacvrstvové </a:t>
            </a:r>
            <a:r>
              <a:rPr lang="sk-SK" sz="1800" dirty="0" err="1"/>
              <a:t>perceptróny</a:t>
            </a:r>
            <a:r>
              <a:rPr lang="sk-SK" sz="1800" dirty="0"/>
              <a:t> (dávajú 1/0 – patrí/nepatrí do triedy)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Použitie na regresiu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Štatistická aplikácia založená na aproximácii funkcie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baseline="0" dirty="0"/>
              <a:t>Hľadá sa závislosť výstupných hodnôt na vstupe</a:t>
            </a: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Aktivačné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funkcie</a:t>
            </a:r>
            <a:endParaRPr lang="sk-SK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Dôležitou schopnosťou NS je transformácia sumy vážených vstupov neurónu na výstup pomocou nejakej funkcie - </a:t>
            </a:r>
            <a:r>
              <a:rPr lang="sk-SK" sz="1800" dirty="0">
                <a:solidFill>
                  <a:srgbClr val="7E0000"/>
                </a:solidFill>
              </a:rPr>
              <a:t>aktivačnej</a:t>
            </a:r>
            <a:r>
              <a:rPr lang="sk-SK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Zvyčajne táto funkcia priradí k vstupu hodnotu z intervalu &lt;-1,1&gt; alebo &lt;0,1&gt;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Skryté vrstvy majú zväčša nelineárne aktivačné funkcie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Výstupné vrstvy môžu mať lineárne alebo nelineárne aktivačné funkcie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2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Typy aktivačných funkcií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169607"/>
            <a:ext cx="8565645" cy="541375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Prahové aktivačné funkcie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Napríklad funkcia </a:t>
            </a:r>
            <a:r>
              <a:rPr lang="sk-SK" sz="1800" dirty="0" err="1"/>
              <a:t>signum</a:t>
            </a: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Výstupom tejto funkcie je -1 alebo 1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Užitočné na binárnu klasifikáciu (každý vstup zadeľujú do dvoch skupín)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Víťaz berie všetko (</a:t>
            </a:r>
            <a:r>
              <a:rPr lang="sk-SK" sz="1800" dirty="0" err="1"/>
              <a:t>winner-takes-all</a:t>
            </a:r>
            <a:r>
              <a:rPr lang="sk-SK" sz="1800" dirty="0"/>
              <a:t>, </a:t>
            </a:r>
            <a:r>
              <a:rPr lang="sk-SK" sz="1800" dirty="0" err="1"/>
              <a:t>Ding</a:t>
            </a:r>
            <a:r>
              <a:rPr lang="sk-SK" sz="1800" dirty="0"/>
              <a:t> et al., 2018)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Lineárne aktivačné funkcie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Umožňuje výstup vo forme viacerých hodnôt z intervalu (nie</a:t>
            </a:r>
            <a:r>
              <a:rPr lang="en-US" sz="1800" dirty="0"/>
              <a:t> </a:t>
            </a:r>
            <a:r>
              <a:rPr lang="sk-SK" sz="1800" dirty="0"/>
              <a:t>iba 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Nie možné použiť ju pri spätnom šírení chyby (derivácia </a:t>
            </a:r>
            <a:r>
              <a:rPr lang="pl-PL" sz="1800" dirty="0"/>
              <a:t>funkcie je konštantná a nie je ovplyvnená vstupom)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/>
              <a:t>Z toho vyplýva, že NS nie je schopná urciť, </a:t>
            </a:r>
            <a:r>
              <a:rPr lang="sk-SK" sz="1800" dirty="0"/>
              <a:t>ktoré váhy v neurónoch poskytujú lepšiu predikciu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Ak viacvrstvová NS používa iba lineárne aktivačné funkcie, posledná vrstva sa stane lineárnou funkciou vstupnej vrstvy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Taká NS sa stane jednovrstvovou - je limitovaná (iba niektoré typy dát)</a:t>
            </a:r>
            <a:endParaRPr lang="sk-SK" sz="180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Nelineárne aktivačné funkcie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Typy aktivačných funkcií - </a:t>
            </a:r>
            <a:r>
              <a:rPr lang="sk-SK" sz="2400" b="1" dirty="0">
                <a:solidFill>
                  <a:srgbClr val="7E0000"/>
                </a:solidFill>
              </a:rPr>
              <a:t>nelineárne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8253" y="1064832"/>
            <a:ext cx="8737147" cy="541375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Umožňujú nájsť komplexné vzťahy medzi vstupom a výstupom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Umožňujú spätné šírenie chyby</a:t>
            </a:r>
            <a:endParaRPr lang="sk-SK" sz="20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Sigmoidálna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 funkcia 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 funkcie je v intervale &lt;0,1&gt;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Výhodou je plynulé klesanie váh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Softmax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Používa sa na výstupnej vrstve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Transformácia na pravdepodobnosť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Hyperbolický tangens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Výstup funkcie je v intervale &lt;-1,1&gt;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020846"/>
              </p:ext>
            </p:extLst>
          </p:nvPr>
        </p:nvGraphicFramePr>
        <p:xfrm>
          <a:off x="5813426" y="1412876"/>
          <a:ext cx="3187700" cy="250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Bitová mapa" r:id="rId3" imgW="3573720" imgH="2811960" progId="Paint.Picture">
                  <p:embed/>
                </p:oleObj>
              </mc:Choice>
              <mc:Fallback>
                <p:oleObj name="Bitová mapa" r:id="rId3" imgW="3573720" imgH="2811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3426" y="1412876"/>
                        <a:ext cx="3187700" cy="250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57759"/>
              </p:ext>
            </p:extLst>
          </p:nvPr>
        </p:nvGraphicFramePr>
        <p:xfrm>
          <a:off x="3065462" y="2828593"/>
          <a:ext cx="20272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Bitová mapa" r:id="rId5" imgW="2026800" imgH="822960" progId="Paint.Picture">
                  <p:embed/>
                </p:oleObj>
              </mc:Choice>
              <mc:Fallback>
                <p:oleObj name="Bitová mapa" r:id="rId5" imgW="2026800" imgH="822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5462" y="2828593"/>
                        <a:ext cx="202723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67753"/>
              </p:ext>
            </p:extLst>
          </p:nvPr>
        </p:nvGraphicFramePr>
        <p:xfrm>
          <a:off x="2427308" y="4180408"/>
          <a:ext cx="2555240" cy="78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Bitová mapa" r:id="rId7" imgW="2468880" imgH="754560" progId="Paint.Picture">
                  <p:embed/>
                </p:oleObj>
              </mc:Choice>
              <mc:Fallback>
                <p:oleObj name="Bitová mapa" r:id="rId7" imgW="2468880" imgH="754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7308" y="4180408"/>
                        <a:ext cx="2555240" cy="78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47160"/>
              </p:ext>
            </p:extLst>
          </p:nvPr>
        </p:nvGraphicFramePr>
        <p:xfrm>
          <a:off x="1383738" y="5590327"/>
          <a:ext cx="2087140" cy="94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Bitová mapa" r:id="rId9" imgW="2064960" imgH="929520" progId="Paint.Picture">
                  <p:embed/>
                </p:oleObj>
              </mc:Choice>
              <mc:Fallback>
                <p:oleObj name="Bitová mapa" r:id="rId9" imgW="2064960" imgH="929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3738" y="5590327"/>
                        <a:ext cx="2087140" cy="940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62820"/>
              </p:ext>
            </p:extLst>
          </p:nvPr>
        </p:nvGraphicFramePr>
        <p:xfrm>
          <a:off x="5338763" y="4084165"/>
          <a:ext cx="3135313" cy="251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Bitová mapa" r:id="rId11" imgW="4145400" imgH="3322440" progId="Paint.Picture">
                  <p:embed/>
                </p:oleObj>
              </mc:Choice>
              <mc:Fallback>
                <p:oleObj name="Bitová mapa" r:id="rId11" imgW="4145400" imgH="3322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8763" y="4084165"/>
                        <a:ext cx="3135313" cy="251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45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8253" y="1064832"/>
            <a:ext cx="8737147" cy="41548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Učenie NS spočíva v postupnom prepočítavaní váh a parametrov siete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Optimalizačné algoritmy sú potrebné, aby zmena parametrov viedla: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k zvýšeniu presnosti siete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K zníženiu straty (</a:t>
            </a:r>
            <a:r>
              <a:rPr lang="sk-SK" sz="1800" dirty="0" err="1"/>
              <a:t>loss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 Najčastejšie sa používajú nasledovné optimalizačné algoritmy: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Gradient </a:t>
            </a:r>
            <a:r>
              <a:rPr lang="sk-SK" sz="2000" baseline="0" dirty="0" err="1">
                <a:solidFill>
                  <a:srgbClr val="7E0000"/>
                </a:solidFill>
                <a:effectLst/>
              </a:rPr>
              <a:t>Descent</a:t>
            </a:r>
            <a:endParaRPr lang="sk-SK" sz="2000" baseline="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Adam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Stochastic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 Gradient</a:t>
            </a:r>
            <a:r>
              <a:rPr lang="sk-SK" sz="2000" dirty="0">
                <a:solidFill>
                  <a:srgbClr val="7E0000"/>
                </a:solidFill>
                <a:effectLst/>
              </a:rPr>
              <a:t> </a:t>
            </a:r>
            <a:r>
              <a:rPr lang="sk-SK" sz="2000" dirty="0" err="1">
                <a:solidFill>
                  <a:srgbClr val="7E0000"/>
                </a:solidFill>
                <a:effectLst/>
              </a:rPr>
              <a:t>Descent</a:t>
            </a:r>
            <a:endParaRPr lang="sk-SK" sz="200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Momentum</a:t>
            </a:r>
            <a:endParaRPr lang="sk-SK" sz="2000" baseline="0" dirty="0">
              <a:solidFill>
                <a:srgbClr val="7E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solidFill>
                  <a:srgbClr val="7E0000"/>
                </a:solidFill>
                <a:effectLst/>
              </a:rPr>
              <a:t>RMSProp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7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2828</TotalTime>
  <Words>1680</Words>
  <Application>Microsoft Office PowerPoint</Application>
  <PresentationFormat>Prezentácia na obrazovke (4:3)</PresentationFormat>
  <Paragraphs>257</Paragraphs>
  <Slides>27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Motív Office</vt:lpstr>
      <vt:lpstr>Bitová mapa</vt:lpstr>
      <vt:lpstr>Neurónové siete </vt:lpstr>
      <vt:lpstr>Umelé neurónové siete – neurónové siete (NS) </vt:lpstr>
      <vt:lpstr>Perceptron </vt:lpstr>
      <vt:lpstr>Neurónové siete –klasifikačný problém </vt:lpstr>
      <vt:lpstr>Učenie neurónovej siete </vt:lpstr>
      <vt:lpstr>Učenie supervíznych NS (s učiteľom) </vt:lpstr>
      <vt:lpstr>Typy aktivačných funkcií </vt:lpstr>
      <vt:lpstr>Typy aktivačných funkcií - nelineárne </vt:lpstr>
      <vt:lpstr>Optimalizácia</vt:lpstr>
      <vt:lpstr>Optimalizácia Gradient Descent</vt:lpstr>
      <vt:lpstr>Optimalizácia Adam (Adaptive Moment Estimation)</vt:lpstr>
      <vt:lpstr>Optimalizácia Stochastic Gradient Descent</vt:lpstr>
      <vt:lpstr>Optimalizácia</vt:lpstr>
      <vt:lpstr>Rekurentné NS</vt:lpstr>
      <vt:lpstr>Rekurentné NS – riešenie problému s pamäťou</vt:lpstr>
      <vt:lpstr>LSTM – Long Short Term Memory NS</vt:lpstr>
      <vt:lpstr>GRU – Gated Recurrent Unit NS</vt:lpstr>
      <vt:lpstr>GRU – Gated Recurrent Unit NS</vt:lpstr>
      <vt:lpstr>GRU – Update Gate</vt:lpstr>
      <vt:lpstr>GRU – Reset Gate</vt:lpstr>
      <vt:lpstr>GRU – Current Memory Content</vt:lpstr>
      <vt:lpstr>GRU – Final Memory at Current Time Step</vt:lpstr>
      <vt:lpstr>Konvolučné NS (Convolutional CNN) </vt:lpstr>
      <vt:lpstr>Konvolučné NS (Convolutional CNN) </vt:lpstr>
      <vt:lpstr>Hlboké NN</vt:lpstr>
      <vt:lpstr>Hlboké NN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237</cp:revision>
  <cp:lastPrinted>2018-02-04T19:03:19Z</cp:lastPrinted>
  <dcterms:created xsi:type="dcterms:W3CDTF">2021-02-12T15:36:07Z</dcterms:created>
  <dcterms:modified xsi:type="dcterms:W3CDTF">2022-04-27T12:02:50Z</dcterms:modified>
</cp:coreProperties>
</file>