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22" r:id="rId3"/>
    <p:sldId id="423" r:id="rId4"/>
    <p:sldId id="424" r:id="rId5"/>
    <p:sldId id="425" r:id="rId6"/>
    <p:sldId id="426" r:id="rId7"/>
    <p:sldId id="427" r:id="rId8"/>
    <p:sldId id="428" r:id="rId9"/>
    <p:sldId id="429" r:id="rId10"/>
    <p:sldId id="430" r:id="rId11"/>
    <p:sldId id="3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a" initials="B" lastIdx="9" clrIdx="0"/>
  <p:cmAuthor id="1" name="Kristína Machová" initials="KM" lastIdx="1" clrIdx="1">
    <p:extLst>
      <p:ext uri="{19B8F6BF-5375-455C-9EA6-DF929625EA0E}">
        <p15:presenceInfo xmlns:p15="http://schemas.microsoft.com/office/powerpoint/2012/main" userId="Kristína Mach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0000"/>
    <a:srgbClr val="006666"/>
    <a:srgbClr val="898989"/>
    <a:srgbClr val="485E82"/>
    <a:srgbClr val="DA0000"/>
    <a:srgbClr val="7E76A2"/>
    <a:srgbClr val="666699"/>
    <a:srgbClr val="009999"/>
    <a:srgbClr val="6570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0" autoAdjust="0"/>
    <p:restoredTop sz="96327"/>
  </p:normalViewPr>
  <p:slideViewPr>
    <p:cSldViewPr snapToGrid="0" snapToObjects="1">
      <p:cViewPr varScale="1">
        <p:scale>
          <a:sx n="79" d="100"/>
          <a:sy n="79" d="100"/>
        </p:scale>
        <p:origin x="91" y="1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72" d="100"/>
          <a:sy n="72" d="100"/>
        </p:scale>
        <p:origin x="2384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DCA96-0433-9043-89F7-C2A1DD8B9D4D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4C875-7223-3B4B-9A00-CE25F9D3DC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503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F0DD3-AB97-0044-ACDE-9EFDFC7037C1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B8B0E-B866-0647-8F46-14B58D91FE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384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D41A-EA9A-2E4A-932A-2F6E31F3C93A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32D51-8DD9-AB4E-928A-AC013F0C41AA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F5CA-D134-B046-9CE7-B939D928CFD6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3291-3A3F-0A43-85F6-9F250C1CE26C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9"/>
          <p:cNvSpPr/>
          <p:nvPr userDrawn="1"/>
        </p:nvSpPr>
        <p:spPr>
          <a:xfrm>
            <a:off x="-2" y="6583361"/>
            <a:ext cx="4571999" cy="274639"/>
          </a:xfrm>
          <a:prstGeom prst="rect">
            <a:avLst/>
          </a:prstGeom>
          <a:solidFill>
            <a:srgbClr val="6570A2"/>
          </a:solidFill>
          <a:ln>
            <a:solidFill>
              <a:srgbClr val="6570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1600" noProof="0" dirty="0">
                <a:latin typeface="Arial"/>
                <a:cs typeface="Arial"/>
              </a:rPr>
              <a:t>Kristína Machová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14F9-AE6F-F646-B99C-496C416A59BD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5CB12-D96D-F141-81CF-2F039013AFF8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F0C61-FFDC-8049-8348-5F40CBFB969F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D615-E4B2-FE4C-B1A9-91517AACF9B9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65F5-D6A6-C647-AB2D-F3FCDCBA8D45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9D50-26A2-E44C-BFD0-D2A2C5EA2E26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3E6D-8E3D-8A48-8F5F-EF3746047C5D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4571997" y="6583361"/>
            <a:ext cx="4572001" cy="2746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 sz="1600" noProof="0">
              <a:latin typeface="Arial"/>
              <a:cs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909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2" y="6583361"/>
            <a:ext cx="3124199" cy="2754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BA23D5A2-7C96-0443-ABF7-6B33D3214715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83361"/>
            <a:ext cx="2895600" cy="27463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19800" y="6583361"/>
            <a:ext cx="3124200" cy="27463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4571999" cy="508001"/>
          </a:xfrm>
          <a:prstGeom prst="rect">
            <a:avLst/>
          </a:prstGeom>
          <a:solidFill>
            <a:srgbClr val="6570A2"/>
          </a:solidFill>
          <a:ln>
            <a:solidFill>
              <a:srgbClr val="6570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1600" noProof="0" dirty="0">
                <a:latin typeface="Arial"/>
                <a:cs typeface="Arial"/>
              </a:rPr>
              <a:t>Výpočtová teória učenia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571998" y="-1"/>
            <a:ext cx="4572001" cy="50800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600" noProof="0" dirty="0">
                <a:latin typeface="Arial"/>
                <a:cs typeface="Arial"/>
              </a:rPr>
              <a:t>Strojového učenie, KKUI TU Košice</a:t>
            </a:r>
            <a:endParaRPr lang="sk-SK" sz="1600" noProof="0" dirty="0"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2" y="6583361"/>
            <a:ext cx="4571999" cy="274639"/>
          </a:xfrm>
          <a:prstGeom prst="rect">
            <a:avLst/>
          </a:prstGeom>
          <a:solidFill>
            <a:srgbClr val="6570A2"/>
          </a:solidFill>
          <a:ln>
            <a:solidFill>
              <a:srgbClr val="6570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sk-SK" sz="1600" noProof="0"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ristina.machova@tuke.s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kristina.machova@tuke.s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5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4183"/>
            <a:ext cx="7772400" cy="1261918"/>
          </a:xfrm>
        </p:spPr>
        <p:txBody>
          <a:bodyPr>
            <a:normAutofit/>
          </a:bodyPr>
          <a:lstStyle/>
          <a:p>
            <a:r>
              <a:rPr lang="sk-SK" sz="4000" dirty="0">
                <a:latin typeface="Arial"/>
                <a:cs typeface="Arial"/>
              </a:rPr>
              <a:t>Výpočtová teória učenia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673" y="3439390"/>
            <a:ext cx="7772399" cy="91440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sk-SK" altLang="sk-SK" sz="1800" dirty="0"/>
              <a:t>Predmet: Strojové učenie</a:t>
            </a:r>
          </a:p>
          <a:p>
            <a:pPr algn="ctr" eaLnBrk="1" hangingPunct="1"/>
            <a:r>
              <a:rPr lang="sk-SK" altLang="sk-SK" sz="1800" dirty="0"/>
              <a:t>Prednášajúci: Kristína Machová</a:t>
            </a:r>
            <a:endParaRPr lang="sk-SK" altLang="sk-SK" sz="1800" dirty="0">
              <a:hlinkClick r:id="rId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5864532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Konjunkcie binárnych atribútov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Zástupný symbol obsahu 2">
            <a:extLst>
              <a:ext uri="{FF2B5EF4-FFF2-40B4-BE49-F238E27FC236}">
                <a16:creationId xmlns:a16="http://schemas.microsoft.com/office/drawing/2014/main" id="{F5A740B2-DEE2-4E4B-877D-39805F5C9E5C}"/>
              </a:ext>
            </a:extLst>
          </p:cNvPr>
          <p:cNvSpPr txBox="1">
            <a:spLocks/>
          </p:cNvSpPr>
          <p:nvPr/>
        </p:nvSpPr>
        <p:spPr>
          <a:xfrm>
            <a:off x="457200" y="1154736"/>
            <a:ext cx="8069905" cy="4419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sk-SK" altLang="sk-SK" sz="2000" baseline="0" dirty="0">
                <a:solidFill>
                  <a:srgbClr val="7E0000"/>
                </a:solidFill>
              </a:rPr>
              <a:t>Konjunkcie dvojhodnotových atribútov sú PAC –naučiteľné.</a:t>
            </a:r>
          </a:p>
          <a:p>
            <a:pPr marL="0" indent="0" eaLnBrk="1" hangingPunct="1">
              <a:buNone/>
            </a:pPr>
            <a:endParaRPr lang="sk-SK" altLang="sk-SK" sz="2000" dirty="0"/>
          </a:p>
          <a:p>
            <a:pPr marL="0" indent="0" eaLnBrk="1" hangingPunct="1">
              <a:buNone/>
            </a:pPr>
            <a:r>
              <a:rPr lang="sk-SK" altLang="sk-SK" sz="2000" baseline="0" dirty="0"/>
              <a:t>Majme </a:t>
            </a:r>
            <a:r>
              <a:rPr lang="sk-SK" altLang="sk-SK" sz="2000" b="1" i="1" baseline="0" dirty="0"/>
              <a:t>n </a:t>
            </a:r>
            <a:r>
              <a:rPr lang="sk-SK" altLang="sk-SK" sz="2000" baseline="0" dirty="0"/>
              <a:t>dvojhodnotových atribútov. Potom máme tri možnosti: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sk-SK" altLang="sk-SK" sz="2000" baseline="0" dirty="0"/>
              <a:t>Zahrnúť atribút do hypotézy.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sk-SK" altLang="sk-SK" sz="2000" baseline="0" dirty="0"/>
              <a:t>Zahrnúť negáciu atribútu do hypotézy.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sk-SK" altLang="sk-SK" sz="2000" baseline="0" dirty="0"/>
              <a:t>Ignorovať atribút. </a:t>
            </a:r>
          </a:p>
          <a:p>
            <a:pPr marL="0" indent="0" eaLnBrk="1" hangingPunct="1">
              <a:buNone/>
            </a:pPr>
            <a:r>
              <a:rPr lang="sk-SK" altLang="sk-SK" sz="2000" baseline="0" dirty="0"/>
              <a:t>Teda mohutnosť množiny hypotéz </a:t>
            </a:r>
            <a:r>
              <a:rPr lang="en-US" altLang="sk-SK" sz="2000" b="1" i="1" baseline="0" dirty="0"/>
              <a:t>|H|=3</a:t>
            </a:r>
            <a:r>
              <a:rPr lang="en-US" altLang="sk-SK" sz="2000" b="1" i="1" baseline="30000" dirty="0"/>
              <a:t>n</a:t>
            </a:r>
            <a:r>
              <a:rPr lang="en-US" altLang="sk-SK" sz="2000" baseline="0" dirty="0"/>
              <a:t>.</a:t>
            </a:r>
            <a:r>
              <a:rPr lang="sk-SK" altLang="sk-SK" sz="2000" baseline="0" dirty="0"/>
              <a:t> Počet </a:t>
            </a:r>
            <a:r>
              <a:rPr lang="sk-SK" altLang="sk-SK" sz="2000" b="1" i="1" baseline="0" dirty="0"/>
              <a:t>m</a:t>
            </a:r>
            <a:r>
              <a:rPr lang="sk-SK" altLang="sk-SK" sz="2000" baseline="0" dirty="0"/>
              <a:t> TP potrebných na trénovanie je:</a:t>
            </a:r>
            <a:endParaRPr lang="en-US" altLang="sk-SK" sz="2000" baseline="0" dirty="0"/>
          </a:p>
          <a:p>
            <a:pPr marL="0" indent="0" eaLnBrk="1" hangingPunct="1">
              <a:buNone/>
            </a:pPr>
            <a:endParaRPr lang="sk-SK" altLang="sk-SK" sz="2000" baseline="0" dirty="0"/>
          </a:p>
          <a:p>
            <a:pPr marL="0" indent="0" eaLnBrk="1" hangingPunct="1">
              <a:buNone/>
            </a:pPr>
            <a:endParaRPr lang="en-US" altLang="sk-SK" sz="2000" baseline="0" dirty="0"/>
          </a:p>
          <a:p>
            <a:pPr marL="0" indent="0" eaLnBrk="1" hangingPunct="1">
              <a:buNone/>
            </a:pPr>
            <a:r>
              <a:rPr lang="sk-SK" altLang="sk-SK" sz="2000" baseline="0" dirty="0"/>
              <a:t>Ak máme</a:t>
            </a:r>
            <a:r>
              <a:rPr lang="en-US" altLang="sk-SK" sz="2000" baseline="0" dirty="0"/>
              <a:t> </a:t>
            </a:r>
            <a:r>
              <a:rPr lang="en-US" altLang="sk-SK" sz="2000" b="1" i="1" baseline="0" dirty="0"/>
              <a:t>K</a:t>
            </a:r>
            <a:r>
              <a:rPr lang="sk-SK" altLang="sk-SK" sz="2000" baseline="0" dirty="0"/>
              <a:t> disjunkcií v </a:t>
            </a:r>
            <a:r>
              <a:rPr lang="en-US" altLang="sk-SK" sz="2000" baseline="0" dirty="0"/>
              <a:t>NDF</a:t>
            </a:r>
            <a:r>
              <a:rPr lang="sk-SK" altLang="sk-SK" sz="2000" baseline="0" dirty="0"/>
              <a:t>, potom je mohutnosť množiny hypotéz </a:t>
            </a:r>
            <a:r>
              <a:rPr lang="en-US" altLang="sk-SK" sz="2000" b="1" baseline="0" dirty="0"/>
              <a:t>|H|=K*3</a:t>
            </a:r>
            <a:r>
              <a:rPr lang="en-US" altLang="sk-SK" sz="2000" b="1" baseline="30000" dirty="0"/>
              <a:t>n</a:t>
            </a:r>
            <a:r>
              <a:rPr lang="sk-SK" altLang="sk-SK" sz="2000" b="1" baseline="30000" dirty="0"/>
              <a:t> </a:t>
            </a:r>
            <a:r>
              <a:rPr lang="sk-SK" sz="2000" baseline="0" dirty="0"/>
              <a:t>a potrebujeme:</a:t>
            </a:r>
            <a:endParaRPr lang="el-GR" sz="2000" baseline="0" dirty="0"/>
          </a:p>
        </p:txBody>
      </p:sp>
      <p:graphicFrame>
        <p:nvGraphicFramePr>
          <p:cNvPr id="6" name="Object 7">
            <a:extLst>
              <a:ext uri="{FF2B5EF4-FFF2-40B4-BE49-F238E27FC236}">
                <a16:creationId xmlns:a16="http://schemas.microsoft.com/office/drawing/2014/main" id="{9627CCE7-5663-442F-8A28-142F1825E7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3345479"/>
              </p:ext>
            </p:extLst>
          </p:nvPr>
        </p:nvGraphicFramePr>
        <p:xfrm>
          <a:off x="3301730" y="3817094"/>
          <a:ext cx="2602959" cy="818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2" imgW="1358310" imgH="431613" progId="Equation.3">
                  <p:embed/>
                </p:oleObj>
              </mc:Choice>
              <mc:Fallback>
                <p:oleObj name="Rovnica" r:id="rId2" imgW="1358310" imgH="431613" progId="Equation.3">
                  <p:embed/>
                  <p:pic>
                    <p:nvPicPr>
                      <p:cNvPr id="5122" name="Object 7">
                        <a:extLst>
                          <a:ext uri="{FF2B5EF4-FFF2-40B4-BE49-F238E27FC236}">
                            <a16:creationId xmlns:a16="http://schemas.microsoft.com/office/drawing/2014/main" id="{63282D52-0B75-4544-80FB-0ECE743D90B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1730" y="3817094"/>
                        <a:ext cx="2602959" cy="8189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9">
            <a:extLst>
              <a:ext uri="{FF2B5EF4-FFF2-40B4-BE49-F238E27FC236}">
                <a16:creationId xmlns:a16="http://schemas.microsoft.com/office/drawing/2014/main" id="{ED0F19D7-B018-4926-9BBD-2CD407ED3E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0171399"/>
              </p:ext>
            </p:extLst>
          </p:nvPr>
        </p:nvGraphicFramePr>
        <p:xfrm>
          <a:off x="3433864" y="5370052"/>
          <a:ext cx="3614636" cy="87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4" imgW="1765300" imgH="431800" progId="Equation.3">
                  <p:embed/>
                </p:oleObj>
              </mc:Choice>
              <mc:Fallback>
                <p:oleObj name="Rovnica" r:id="rId4" imgW="1765300" imgH="431800" progId="Equation.3">
                  <p:embed/>
                  <p:pic>
                    <p:nvPicPr>
                      <p:cNvPr id="5123" name="Object 9">
                        <a:extLst>
                          <a:ext uri="{FF2B5EF4-FFF2-40B4-BE49-F238E27FC236}">
                            <a16:creationId xmlns:a16="http://schemas.microsoft.com/office/drawing/2014/main" id="{C444440C-0DFF-46E9-AF8A-E0A090655B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3864" y="5370052"/>
                        <a:ext cx="3614636" cy="8795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452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4183"/>
            <a:ext cx="7772400" cy="1261918"/>
          </a:xfrm>
        </p:spPr>
        <p:txBody>
          <a:bodyPr>
            <a:normAutofit/>
          </a:bodyPr>
          <a:lstStyle/>
          <a:p>
            <a:r>
              <a:rPr lang="sk-SK" sz="4000" dirty="0">
                <a:latin typeface="Arial"/>
                <a:cs typeface="Arial"/>
              </a:rPr>
              <a:t>Ďakujem za pozornosť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673" y="3439390"/>
            <a:ext cx="7772399" cy="91440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sk-SK" altLang="sk-SK" sz="1800" dirty="0"/>
              <a:t>Prednášajúci: Kristína Machová</a:t>
            </a:r>
          </a:p>
          <a:p>
            <a:pPr algn="ctr" eaLnBrk="1" hangingPunct="1"/>
            <a:r>
              <a:rPr lang="sk-SK" altLang="sk-SK" sz="1800" dirty="0"/>
              <a:t>http://people.tuke.sk/kristina.machova/prezentacieSU/</a:t>
            </a:r>
            <a:endParaRPr lang="sk-SK" altLang="sk-SK" sz="1800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2107055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5864532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Výpočtová teória učenia - úvod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Zástupný symbol obsahu 2">
            <a:extLst>
              <a:ext uri="{FF2B5EF4-FFF2-40B4-BE49-F238E27FC236}">
                <a16:creationId xmlns:a16="http://schemas.microsoft.com/office/drawing/2014/main" id="{F5A740B2-DEE2-4E4B-877D-39805F5C9E5C}"/>
              </a:ext>
            </a:extLst>
          </p:cNvPr>
          <p:cNvSpPr txBox="1">
            <a:spLocks/>
          </p:cNvSpPr>
          <p:nvPr/>
        </p:nvSpPr>
        <p:spPr>
          <a:xfrm>
            <a:off x="457200" y="1274271"/>
            <a:ext cx="7974250" cy="4708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sk-SK" altLang="sk-SK" sz="2000" b="1" baseline="0" dirty="0">
                <a:solidFill>
                  <a:srgbClr val="7E0000"/>
                </a:solidFill>
              </a:rPr>
              <a:t>PAC</a:t>
            </a:r>
            <a:r>
              <a:rPr lang="sk-SK" altLang="sk-SK" sz="2000" baseline="0" dirty="0">
                <a:solidFill>
                  <a:srgbClr val="7E0000"/>
                </a:solidFill>
              </a:rPr>
              <a:t> </a:t>
            </a:r>
            <a:r>
              <a:rPr lang="sk-SK" altLang="sk-SK" sz="2000" baseline="0" dirty="0"/>
              <a:t>– </a:t>
            </a:r>
            <a:r>
              <a:rPr lang="sk-SK" altLang="sk-SK" sz="2000" b="1" baseline="0" dirty="0" err="1">
                <a:solidFill>
                  <a:srgbClr val="7E0000"/>
                </a:solidFill>
              </a:rPr>
              <a:t>P</a:t>
            </a:r>
            <a:r>
              <a:rPr lang="sk-SK" altLang="sk-SK" sz="2000" baseline="0" dirty="0" err="1"/>
              <a:t>robable</a:t>
            </a:r>
            <a:r>
              <a:rPr lang="sk-SK" altLang="sk-SK" sz="2000" baseline="0" dirty="0"/>
              <a:t> </a:t>
            </a:r>
            <a:r>
              <a:rPr lang="sk-SK" altLang="sk-SK" sz="2000" baseline="0" dirty="0" err="1"/>
              <a:t>Learning</a:t>
            </a:r>
            <a:r>
              <a:rPr lang="sk-SK" altLang="sk-SK" sz="2000" baseline="0" dirty="0"/>
              <a:t> of </a:t>
            </a:r>
            <a:r>
              <a:rPr lang="sk-SK" altLang="sk-SK" sz="2000" baseline="0" dirty="0" err="1"/>
              <a:t>an</a:t>
            </a:r>
            <a:r>
              <a:rPr lang="sk-SK" altLang="sk-SK" sz="2000" baseline="0" dirty="0"/>
              <a:t> </a:t>
            </a:r>
            <a:r>
              <a:rPr lang="sk-SK" altLang="sk-SK" sz="2000" b="1" baseline="0" dirty="0" err="1">
                <a:solidFill>
                  <a:srgbClr val="7E0000"/>
                </a:solidFill>
              </a:rPr>
              <a:t>A</a:t>
            </a:r>
            <a:r>
              <a:rPr lang="sk-SK" altLang="sk-SK" sz="2000" baseline="0" dirty="0" err="1"/>
              <a:t>proximately</a:t>
            </a:r>
            <a:r>
              <a:rPr lang="sk-SK" altLang="sk-SK" sz="2000" baseline="0" dirty="0"/>
              <a:t> </a:t>
            </a:r>
            <a:r>
              <a:rPr lang="sk-SK" altLang="sk-SK" sz="2000" b="1" baseline="0" dirty="0" err="1">
                <a:solidFill>
                  <a:srgbClr val="7E0000"/>
                </a:solidFill>
              </a:rPr>
              <a:t>C</a:t>
            </a:r>
            <a:r>
              <a:rPr lang="sk-SK" altLang="sk-SK" sz="2000" baseline="0" dirty="0" err="1"/>
              <a:t>orrect</a:t>
            </a:r>
            <a:r>
              <a:rPr lang="sk-SK" altLang="sk-SK" sz="2000" baseline="0" dirty="0"/>
              <a:t> </a:t>
            </a:r>
            <a:r>
              <a:rPr lang="sk-SK" altLang="sk-SK" sz="2000" baseline="0" dirty="0" err="1"/>
              <a:t>Hypothesis</a:t>
            </a:r>
            <a:endParaRPr lang="sk-SK" altLang="sk-SK" sz="2000" baseline="0" dirty="0"/>
          </a:p>
          <a:p>
            <a:pPr marL="0" indent="0" eaLnBrk="1" hangingPunct="1">
              <a:buNone/>
            </a:pPr>
            <a:r>
              <a:rPr lang="sk-SK" altLang="sk-SK" sz="2000" baseline="0" dirty="0"/>
              <a:t>	respektíve </a:t>
            </a:r>
            <a:r>
              <a:rPr lang="sk-SK" altLang="sk-SK" sz="2000" b="1" baseline="0" dirty="0">
                <a:solidFill>
                  <a:srgbClr val="006666"/>
                </a:solidFill>
              </a:rPr>
              <a:t>Výpočtová teória učenia </a:t>
            </a:r>
          </a:p>
          <a:p>
            <a:pPr marL="0" indent="0" eaLnBrk="1" hangingPunct="1">
              <a:buNone/>
            </a:pPr>
            <a:r>
              <a:rPr lang="sk-SK" altLang="sk-SK" sz="2000" baseline="0" dirty="0"/>
              <a:t>si kladie nasledovné otázky: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sk-SK" altLang="sk-SK" sz="2000" baseline="0" dirty="0"/>
              <a:t>Dá sa určiť počet TP potrebných pre úspešné riešenie?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sk-SK" altLang="sk-SK" sz="2000" baseline="0" dirty="0"/>
              <a:t>Je možné odhadnúť počet chýb pred učením cieľovej funkcie?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sk-SK" altLang="sk-SK" sz="2000" baseline="0" dirty="0"/>
              <a:t>Aká je výpočtová zložitosť úloh? </a:t>
            </a:r>
          </a:p>
          <a:p>
            <a:pPr marL="0" indent="0" eaLnBrk="1" hangingPunct="1">
              <a:buNone/>
            </a:pPr>
            <a:r>
              <a:rPr lang="sk-SK" altLang="sk-SK" sz="2000" baseline="0" dirty="0"/>
              <a:t>S tým súvisí: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>
                <a:solidFill>
                  <a:srgbClr val="006666"/>
                </a:solidFill>
              </a:rPr>
              <a:t>K</a:t>
            </a:r>
            <a:r>
              <a:rPr lang="sk-SK" altLang="sk-SK" sz="2000" baseline="0" dirty="0">
                <a:solidFill>
                  <a:srgbClr val="006666"/>
                </a:solidFill>
              </a:rPr>
              <a:t>omplexnosť dát </a:t>
            </a:r>
            <a:r>
              <a:rPr lang="sk-SK" altLang="sk-SK" sz="2000" baseline="0" dirty="0"/>
              <a:t>-</a:t>
            </a:r>
            <a:r>
              <a:rPr lang="sk-SK" altLang="sk-SK" sz="2000" baseline="0" dirty="0">
                <a:solidFill>
                  <a:schemeClr val="folHlink"/>
                </a:solidFill>
              </a:rPr>
              <a:t> </a:t>
            </a:r>
            <a:r>
              <a:rPr lang="sk-SK" altLang="sk-SK" sz="2000" baseline="0" dirty="0"/>
              <a:t>Koľko TP je potrebných na </a:t>
            </a:r>
            <a:r>
              <a:rPr lang="sk-SK" altLang="sk-SK" sz="2000" baseline="0" dirty="0" err="1"/>
              <a:t>korvengenciu</a:t>
            </a:r>
            <a:r>
              <a:rPr lang="sk-SK" altLang="sk-SK" sz="2000" baseline="0" dirty="0"/>
              <a:t> k úspešnej hypotéze?</a:t>
            </a:r>
            <a:endParaRPr lang="sk-SK" altLang="sk-SK" sz="2000" baseline="0" dirty="0">
              <a:solidFill>
                <a:schemeClr val="folHlink"/>
              </a:solidFill>
            </a:endParaRP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>
                <a:solidFill>
                  <a:srgbClr val="006666"/>
                </a:solidFill>
              </a:rPr>
              <a:t>V</a:t>
            </a:r>
            <a:r>
              <a:rPr lang="sk-SK" altLang="sk-SK" sz="2000" baseline="0" dirty="0">
                <a:solidFill>
                  <a:srgbClr val="006666"/>
                </a:solidFill>
              </a:rPr>
              <a:t>ýpočtová komplexnosť </a:t>
            </a:r>
            <a:r>
              <a:rPr lang="sk-SK" altLang="sk-SK" sz="2000" baseline="0" dirty="0"/>
              <a:t>- Koľko výpočtov je potrebných 	na </a:t>
            </a:r>
            <a:r>
              <a:rPr lang="sk-SK" altLang="sk-SK" sz="2000" baseline="0" dirty="0" err="1"/>
              <a:t>korvengenciu</a:t>
            </a:r>
            <a:r>
              <a:rPr lang="sk-SK" altLang="sk-SK" sz="2000" baseline="0" dirty="0"/>
              <a:t> k úspešnej hypotéze?</a:t>
            </a:r>
            <a:endParaRPr lang="sk-SK" altLang="sk-SK" sz="2000" baseline="0" dirty="0">
              <a:solidFill>
                <a:schemeClr val="folHlink"/>
              </a:solidFill>
            </a:endParaRP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baseline="0" dirty="0">
                <a:solidFill>
                  <a:srgbClr val="006666"/>
                </a:solidFill>
              </a:rPr>
              <a:t>Ohraničenie chýb</a:t>
            </a:r>
            <a:r>
              <a:rPr lang="sk-SK" altLang="sk-SK" sz="2000" baseline="0" dirty="0">
                <a:solidFill>
                  <a:schemeClr val="folHlink"/>
                </a:solidFill>
              </a:rPr>
              <a:t> </a:t>
            </a:r>
            <a:r>
              <a:rPr lang="sk-SK" altLang="sk-SK" sz="2000" baseline="0" dirty="0"/>
              <a:t>Koľko TP bude chybne klasifikovaných, kým učenie skonverguje k úspešnému riešeniu?</a:t>
            </a:r>
          </a:p>
        </p:txBody>
      </p:sp>
    </p:spTree>
    <p:extLst>
      <p:ext uri="{BB962C8B-B14F-4D97-AF65-F5344CB8AC3E}">
        <p14:creationId xmlns:p14="http://schemas.microsoft.com/office/powerpoint/2010/main" val="2789819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5864532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Definícia problému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Zástupný symbol obsahu 2">
            <a:extLst>
              <a:ext uri="{FF2B5EF4-FFF2-40B4-BE49-F238E27FC236}">
                <a16:creationId xmlns:a16="http://schemas.microsoft.com/office/drawing/2014/main" id="{F5A740B2-DEE2-4E4B-877D-39805F5C9E5C}"/>
              </a:ext>
            </a:extLst>
          </p:cNvPr>
          <p:cNvSpPr txBox="1">
            <a:spLocks/>
          </p:cNvSpPr>
          <p:nvPr/>
        </p:nvSpPr>
        <p:spPr>
          <a:xfrm>
            <a:off x="568257" y="1074880"/>
            <a:ext cx="7013643" cy="5275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sk-SK" sz="2000" baseline="0" dirty="0">
                <a:solidFill>
                  <a:srgbClr val="7E0000"/>
                </a:solidFill>
              </a:rPr>
              <a:t>Po pozorovaní sekvencie TP z </a:t>
            </a:r>
            <a:r>
              <a:rPr lang="sk-SK" sz="2000" b="1" i="1" baseline="0" dirty="0">
                <a:solidFill>
                  <a:srgbClr val="7E0000"/>
                </a:solidFill>
              </a:rPr>
              <a:t>X</a:t>
            </a:r>
            <a:r>
              <a:rPr lang="sk-SK" sz="2000" baseline="0" dirty="0">
                <a:solidFill>
                  <a:srgbClr val="7E0000"/>
                </a:solidFill>
              </a:rPr>
              <a:t> – pozorovaní cieľového pojmu c z </a:t>
            </a:r>
            <a:r>
              <a:rPr lang="sk-SK" sz="2000" b="1" i="1" baseline="0" dirty="0">
                <a:solidFill>
                  <a:srgbClr val="7E0000"/>
                </a:solidFill>
              </a:rPr>
              <a:t>C</a:t>
            </a:r>
            <a:r>
              <a:rPr lang="sk-SK" sz="2000" baseline="0" dirty="0">
                <a:solidFill>
                  <a:srgbClr val="7E0000"/>
                </a:solidFill>
              </a:rPr>
              <a:t>, učiaci sa algoritmus </a:t>
            </a:r>
            <a:r>
              <a:rPr lang="sk-SK" sz="2000" b="1" i="1" baseline="0" dirty="0">
                <a:solidFill>
                  <a:srgbClr val="7E0000"/>
                </a:solidFill>
              </a:rPr>
              <a:t>L</a:t>
            </a:r>
            <a:r>
              <a:rPr lang="sk-SK" sz="2000" baseline="0" dirty="0">
                <a:solidFill>
                  <a:srgbClr val="7E0000"/>
                </a:solidFill>
              </a:rPr>
              <a:t> musí na výstupe poskytnúť nejakú hypotézu </a:t>
            </a:r>
            <a:r>
              <a:rPr lang="sk-SK" sz="2000" b="1" i="1" baseline="0" dirty="0">
                <a:solidFill>
                  <a:srgbClr val="7E0000"/>
                </a:solidFill>
              </a:rPr>
              <a:t>h</a:t>
            </a:r>
            <a:r>
              <a:rPr lang="sk-SK" sz="2000" b="1" baseline="0" dirty="0">
                <a:solidFill>
                  <a:srgbClr val="7E0000"/>
                </a:solidFill>
              </a:rPr>
              <a:t> </a:t>
            </a:r>
            <a:r>
              <a:rPr lang="sk-SK" sz="2000" baseline="0" dirty="0">
                <a:solidFill>
                  <a:srgbClr val="7E0000"/>
                </a:solidFill>
              </a:rPr>
              <a:t>z</a:t>
            </a:r>
            <a:r>
              <a:rPr lang="sk-SK" sz="2000" b="1" dirty="0">
                <a:solidFill>
                  <a:srgbClr val="7E0000"/>
                </a:solidFill>
              </a:rPr>
              <a:t> </a:t>
            </a:r>
            <a:r>
              <a:rPr lang="sk-SK" sz="2000" b="1" baseline="0" dirty="0">
                <a:solidFill>
                  <a:srgbClr val="7E0000"/>
                </a:solidFill>
              </a:rPr>
              <a:t>H</a:t>
            </a:r>
            <a:r>
              <a:rPr lang="sk-SK" sz="2000" baseline="0" dirty="0">
                <a:solidFill>
                  <a:srgbClr val="7E0000"/>
                </a:solidFill>
              </a:rPr>
              <a:t>, ktorá je aproximáciou, odhadom </a:t>
            </a:r>
            <a:r>
              <a:rPr lang="sk-SK" sz="2000" b="1" baseline="0" dirty="0">
                <a:solidFill>
                  <a:srgbClr val="7E0000"/>
                </a:solidFill>
              </a:rPr>
              <a:t>C.</a:t>
            </a:r>
          </a:p>
          <a:p>
            <a:pPr marL="0" indent="0">
              <a:buNone/>
              <a:defRPr/>
            </a:pPr>
            <a:endParaRPr lang="sk-SK" sz="2000" b="1" baseline="0" dirty="0"/>
          </a:p>
          <a:p>
            <a:pPr marL="0" indent="0">
              <a:buNone/>
              <a:defRPr/>
            </a:pPr>
            <a:r>
              <a:rPr lang="sk-SK" sz="2000" b="1" baseline="0" dirty="0">
                <a:solidFill>
                  <a:srgbClr val="7E0000"/>
                </a:solidFill>
              </a:rPr>
              <a:t>X</a:t>
            </a:r>
            <a:r>
              <a:rPr lang="sk-SK" sz="2000" b="1" baseline="0" dirty="0"/>
              <a:t> </a:t>
            </a:r>
            <a:r>
              <a:rPr lang="sk-SK" sz="2000" baseline="0" dirty="0"/>
              <a:t>je množina TP, nad ktorou je definovaná (na ktorej je učená) 	aproximácia cieľovej funkcie.</a:t>
            </a:r>
          </a:p>
          <a:p>
            <a:pPr marL="0" indent="0">
              <a:buNone/>
              <a:defRPr/>
            </a:pPr>
            <a:r>
              <a:rPr lang="sk-SK" sz="2000" b="1" baseline="0" dirty="0">
                <a:solidFill>
                  <a:srgbClr val="7E0000"/>
                </a:solidFill>
              </a:rPr>
              <a:t>C</a:t>
            </a:r>
            <a:r>
              <a:rPr lang="sk-SK" sz="2000" baseline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sk-SK" sz="2000" baseline="0" dirty="0"/>
              <a:t>je množina cieľových pojmov. Pre každé </a:t>
            </a:r>
            <a:r>
              <a:rPr lang="sk-SK" sz="2000" b="1" i="1" baseline="0" dirty="0"/>
              <a:t>c € C: x </a:t>
            </a:r>
            <a:r>
              <a:rPr lang="en-US" sz="2000" b="1" i="1" baseline="0" dirty="0">
                <a:sym typeface="Wingdings" pitchFamily="2" charset="2"/>
              </a:rPr>
              <a:t></a:t>
            </a:r>
            <a:r>
              <a:rPr lang="sk-SK" sz="2000" b="1" i="1" baseline="0" dirty="0">
                <a:sym typeface="Wingdings" pitchFamily="2" charset="2"/>
              </a:rPr>
              <a:t> </a:t>
            </a:r>
            <a:r>
              <a:rPr lang="en-US" sz="2000" b="1" i="1" baseline="0" dirty="0">
                <a:sym typeface="Wingdings" pitchFamily="2" charset="2"/>
              </a:rPr>
              <a:t>{0,1}</a:t>
            </a:r>
            <a:r>
              <a:rPr lang="en-US" sz="2000" baseline="0" dirty="0">
                <a:sym typeface="Wingdings" pitchFamily="2" charset="2"/>
              </a:rPr>
              <a:t>.</a:t>
            </a:r>
          </a:p>
          <a:p>
            <a:pPr marL="0" indent="0">
              <a:buNone/>
              <a:defRPr/>
            </a:pPr>
            <a:r>
              <a:rPr lang="sk-SK" sz="2000" baseline="0" dirty="0">
                <a:sym typeface="Wingdings" pitchFamily="2" charset="2"/>
              </a:rPr>
              <a:t>	Ak </a:t>
            </a:r>
            <a:r>
              <a:rPr lang="sk-SK" sz="2000" b="1" i="1" baseline="0" dirty="0">
                <a:sym typeface="Wingdings" pitchFamily="2" charset="2"/>
              </a:rPr>
              <a:t>x</a:t>
            </a:r>
            <a:r>
              <a:rPr lang="sk-SK" sz="2000" baseline="0" dirty="0">
                <a:sym typeface="Wingdings" pitchFamily="2" charset="2"/>
              </a:rPr>
              <a:t> je pozitívny </a:t>
            </a:r>
            <a:r>
              <a:rPr lang="en-US" sz="2000" baseline="0" dirty="0">
                <a:sym typeface="Wingdings" pitchFamily="2" charset="2"/>
              </a:rPr>
              <a:t>(</a:t>
            </a:r>
            <a:r>
              <a:rPr lang="sk-SK" sz="2000" baseline="0" dirty="0">
                <a:sym typeface="Wingdings" pitchFamily="2" charset="2"/>
              </a:rPr>
              <a:t>resp. negatívny</a:t>
            </a:r>
            <a:r>
              <a:rPr lang="en-US" sz="2000" baseline="0" dirty="0">
                <a:sym typeface="Wingdings" pitchFamily="2" charset="2"/>
              </a:rPr>
              <a:t>)</a:t>
            </a:r>
            <a:r>
              <a:rPr lang="sk-SK" sz="2000" baseline="0" dirty="0">
                <a:sym typeface="Wingdings" pitchFamily="2" charset="2"/>
              </a:rPr>
              <a:t> príklad, potom 	</a:t>
            </a:r>
          </a:p>
          <a:p>
            <a:pPr marL="0" indent="0">
              <a:buNone/>
              <a:defRPr/>
            </a:pPr>
            <a:r>
              <a:rPr lang="sk-SK" sz="2000" dirty="0">
                <a:sym typeface="Wingdings" pitchFamily="2" charset="2"/>
              </a:rPr>
              <a:t>	</a:t>
            </a:r>
            <a:r>
              <a:rPr lang="sk-SK" sz="2000" b="1" i="1" baseline="0" dirty="0">
                <a:sym typeface="Wingdings" pitchFamily="2" charset="2"/>
              </a:rPr>
              <a:t>C</a:t>
            </a:r>
            <a:r>
              <a:rPr lang="en-US" sz="2000" b="1" i="1" baseline="0" dirty="0">
                <a:sym typeface="Wingdings" pitchFamily="2" charset="2"/>
              </a:rPr>
              <a:t>(</a:t>
            </a:r>
            <a:r>
              <a:rPr lang="sk-SK" sz="2000" b="1" i="1" baseline="0" dirty="0">
                <a:sym typeface="Wingdings" pitchFamily="2" charset="2"/>
              </a:rPr>
              <a:t>x</a:t>
            </a:r>
            <a:r>
              <a:rPr lang="en-US" sz="2000" b="1" i="1" baseline="0" dirty="0">
                <a:sym typeface="Wingdings" pitchFamily="2" charset="2"/>
              </a:rPr>
              <a:t>)</a:t>
            </a:r>
            <a:r>
              <a:rPr lang="sk-SK" sz="2000" b="1" i="1" baseline="0" dirty="0">
                <a:sym typeface="Wingdings" pitchFamily="2" charset="2"/>
              </a:rPr>
              <a:t> = 1</a:t>
            </a:r>
            <a:r>
              <a:rPr lang="en-US" sz="2000" baseline="0" dirty="0">
                <a:sym typeface="Wingdings" pitchFamily="2" charset="2"/>
              </a:rPr>
              <a:t>(</a:t>
            </a:r>
            <a:r>
              <a:rPr lang="sk-SK" sz="2000" baseline="0" dirty="0">
                <a:sym typeface="Wingdings" pitchFamily="2" charset="2"/>
              </a:rPr>
              <a:t>resp. </a:t>
            </a:r>
            <a:r>
              <a:rPr lang="sk-SK" sz="2000" b="1" i="1" baseline="0" dirty="0">
                <a:sym typeface="Wingdings" pitchFamily="2" charset="2"/>
              </a:rPr>
              <a:t>0</a:t>
            </a:r>
            <a:r>
              <a:rPr lang="en-US" sz="2000" baseline="0" dirty="0">
                <a:sym typeface="Wingdings" pitchFamily="2" charset="2"/>
              </a:rPr>
              <a:t>)</a:t>
            </a:r>
            <a:endParaRPr lang="sk-SK" sz="2000" baseline="0" dirty="0">
              <a:sym typeface="Wingdings" pitchFamily="2" charset="2"/>
            </a:endParaRPr>
          </a:p>
          <a:p>
            <a:pPr marL="0" indent="0">
              <a:buNone/>
              <a:defRPr/>
            </a:pPr>
            <a:r>
              <a:rPr lang="sk-SK" sz="2000" b="1" baseline="0" dirty="0">
                <a:solidFill>
                  <a:srgbClr val="7E0000"/>
                </a:solidFill>
                <a:sym typeface="Wingdings" pitchFamily="2" charset="2"/>
              </a:rPr>
              <a:t>D</a:t>
            </a:r>
            <a:r>
              <a:rPr lang="sk-SK" sz="2000" baseline="0" dirty="0">
                <a:sym typeface="Wingdings" pitchFamily="2" charset="2"/>
              </a:rPr>
              <a:t> distribúcia pravdepodobností – je pravdepodobnosť </a:t>
            </a:r>
          </a:p>
          <a:p>
            <a:pPr marL="0" indent="0">
              <a:buNone/>
              <a:defRPr/>
            </a:pPr>
            <a:r>
              <a:rPr lang="sk-SK" sz="2000" baseline="0" dirty="0">
                <a:sym typeface="Wingdings" pitchFamily="2" charset="2"/>
              </a:rPr>
              <a:t>	toho, že aktuálny príklad bude zahrnutý do danej dátovej</a:t>
            </a:r>
          </a:p>
          <a:p>
            <a:pPr marL="0" indent="0">
              <a:buNone/>
              <a:defRPr/>
            </a:pPr>
            <a:r>
              <a:rPr lang="sk-SK" sz="2000" baseline="0" dirty="0">
                <a:sym typeface="Wingdings" pitchFamily="2" charset="2"/>
              </a:rPr>
              <a:t>	množiny TP. </a:t>
            </a:r>
            <a:r>
              <a:rPr lang="sk-SK" sz="2000" b="1" i="1" baseline="0" dirty="0">
                <a:sym typeface="Wingdings" pitchFamily="2" charset="2"/>
              </a:rPr>
              <a:t>D</a:t>
            </a:r>
            <a:r>
              <a:rPr lang="sk-SK" sz="2000" baseline="0" dirty="0">
                <a:sym typeface="Wingdings" pitchFamily="2" charset="2"/>
              </a:rPr>
              <a:t> nie je známa učiacemu sa algoritmu (iba </a:t>
            </a:r>
            <a:r>
              <a:rPr lang="sk-SK" sz="2000" b="1" i="1" baseline="0" dirty="0">
                <a:sym typeface="Wingdings" pitchFamily="2" charset="2"/>
              </a:rPr>
              <a:t>X</a:t>
            </a:r>
            <a:r>
              <a:rPr lang="sk-SK" sz="2000" baseline="0" dirty="0">
                <a:sym typeface="Wingdings" pitchFamily="2" charset="2"/>
              </a:rPr>
              <a:t>).</a:t>
            </a:r>
          </a:p>
          <a:p>
            <a:pPr marL="0" indent="0">
              <a:buNone/>
              <a:defRPr/>
            </a:pPr>
            <a:r>
              <a:rPr lang="sk-SK" sz="2000" baseline="0" dirty="0">
                <a:sym typeface="Wingdings" pitchFamily="2" charset="2"/>
              </a:rPr>
              <a:t>	TP sú </a:t>
            </a:r>
            <a:r>
              <a:rPr lang="sk-SK" sz="2000" dirty="0">
                <a:sym typeface="Wingdings" pitchFamily="2" charset="2"/>
              </a:rPr>
              <a:t>selektované na základe</a:t>
            </a:r>
            <a:r>
              <a:rPr lang="sk-SK" sz="2000" baseline="0" dirty="0">
                <a:sym typeface="Wingdings" pitchFamily="2" charset="2"/>
              </a:rPr>
              <a:t> </a:t>
            </a:r>
            <a:r>
              <a:rPr lang="sk-SK" sz="2000" b="1" i="1" baseline="0" dirty="0">
                <a:sym typeface="Wingdings" pitchFamily="2" charset="2"/>
              </a:rPr>
              <a:t>D</a:t>
            </a:r>
            <a:r>
              <a:rPr lang="sk-SK" sz="2000" baseline="0" dirty="0">
                <a:sym typeface="Wingdings" pitchFamily="2" charset="2"/>
              </a:rPr>
              <a:t> a prezentované učiacemu </a:t>
            </a:r>
          </a:p>
          <a:p>
            <a:pPr marL="0" indent="0">
              <a:buNone/>
              <a:defRPr/>
            </a:pPr>
            <a:r>
              <a:rPr lang="sk-SK" sz="2000" baseline="0" dirty="0">
                <a:sym typeface="Wingdings" pitchFamily="2" charset="2"/>
              </a:rPr>
              <a:t>	sa </a:t>
            </a:r>
            <a:r>
              <a:rPr lang="sk-SK" sz="2000" b="1" i="1" baseline="0" dirty="0">
                <a:sym typeface="Wingdings" pitchFamily="2" charset="2"/>
              </a:rPr>
              <a:t>L</a:t>
            </a:r>
            <a:r>
              <a:rPr lang="sk-SK" sz="2000" baseline="0" dirty="0">
                <a:sym typeface="Wingdings" pitchFamily="2" charset="2"/>
              </a:rPr>
              <a:t> v tvare </a:t>
            </a:r>
            <a:r>
              <a:rPr lang="sk-SK" sz="2000" b="1" i="1" baseline="0" dirty="0">
                <a:sym typeface="Wingdings" pitchFamily="2" charset="2"/>
              </a:rPr>
              <a:t>x</a:t>
            </a:r>
            <a:r>
              <a:rPr lang="sk-SK" sz="2000" baseline="0" dirty="0">
                <a:sym typeface="Wingdings" pitchFamily="2" charset="2"/>
              </a:rPr>
              <a:t> spolu s cieľovou funkciou </a:t>
            </a:r>
            <a:r>
              <a:rPr lang="sk-SK" sz="2000" b="1" i="1" baseline="0" dirty="0">
                <a:sym typeface="Wingdings" pitchFamily="2" charset="2"/>
              </a:rPr>
              <a:t>c</a:t>
            </a:r>
            <a:r>
              <a:rPr lang="en-US" sz="2000" b="1" i="1" baseline="0" dirty="0">
                <a:sym typeface="Wingdings" pitchFamily="2" charset="2"/>
              </a:rPr>
              <a:t>(</a:t>
            </a:r>
            <a:r>
              <a:rPr lang="sk-SK" sz="2000" b="1" i="1" baseline="0" dirty="0">
                <a:sym typeface="Wingdings" pitchFamily="2" charset="2"/>
              </a:rPr>
              <a:t>x</a:t>
            </a:r>
            <a:r>
              <a:rPr lang="en-US" sz="2000" b="1" i="1" baseline="0" dirty="0">
                <a:sym typeface="Wingdings" pitchFamily="2" charset="2"/>
              </a:rPr>
              <a:t>)</a:t>
            </a:r>
            <a:r>
              <a:rPr lang="sk-SK" sz="2000" baseline="0" dirty="0">
                <a:sym typeface="Wingdings" pitchFamily="2" charset="2"/>
              </a:rPr>
              <a:t> – </a:t>
            </a:r>
            <a:r>
              <a:rPr lang="en-US" sz="2000" b="1" i="1" baseline="0" dirty="0">
                <a:sym typeface="Wingdings" pitchFamily="2" charset="2"/>
              </a:rPr>
              <a:t>[x, c</a:t>
            </a:r>
            <a:r>
              <a:rPr lang="sk-SK" sz="2000" b="1" i="1" baseline="0" dirty="0">
                <a:sym typeface="Wingdings" pitchFamily="2" charset="2"/>
              </a:rPr>
              <a:t>(x)</a:t>
            </a:r>
            <a:r>
              <a:rPr lang="en-US" sz="2000" b="1" i="1" baseline="0" dirty="0">
                <a:sym typeface="Wingdings" pitchFamily="2" charset="2"/>
              </a:rPr>
              <a:t>]</a:t>
            </a:r>
            <a:r>
              <a:rPr lang="sk-SK" sz="2000" baseline="0" dirty="0">
                <a:sym typeface="Wingdings" pitchFamily="2" charset="2"/>
              </a:rPr>
              <a:t>.</a:t>
            </a:r>
          </a:p>
          <a:p>
            <a:pPr marL="0" indent="0">
              <a:buNone/>
              <a:defRPr/>
            </a:pPr>
            <a:r>
              <a:rPr lang="sk-SK" sz="2000" b="1" baseline="0" dirty="0">
                <a:solidFill>
                  <a:srgbClr val="7E0000"/>
                </a:solidFill>
                <a:sym typeface="Wingdings" pitchFamily="2" charset="2"/>
              </a:rPr>
              <a:t>H</a:t>
            </a:r>
            <a:r>
              <a:rPr lang="sk-SK" sz="2000" baseline="0" dirty="0">
                <a:sym typeface="Wingdings" pitchFamily="2" charset="2"/>
              </a:rPr>
              <a:t> je množina možných hypotéz, ktoré učiaci sa </a:t>
            </a:r>
            <a:r>
              <a:rPr lang="sk-SK" sz="2000" b="1" i="1" baseline="0" dirty="0">
                <a:sym typeface="Wingdings" pitchFamily="2" charset="2"/>
              </a:rPr>
              <a:t>L</a:t>
            </a:r>
            <a:r>
              <a:rPr lang="sk-SK" sz="2000" baseline="0" dirty="0">
                <a:sym typeface="Wingdings" pitchFamily="2" charset="2"/>
              </a:rPr>
              <a:t> uvažuje</a:t>
            </a:r>
          </a:p>
          <a:p>
            <a:pPr marL="0" indent="0">
              <a:buNone/>
              <a:defRPr/>
            </a:pPr>
            <a:r>
              <a:rPr lang="sk-SK" sz="2000" baseline="0" dirty="0">
                <a:sym typeface="Wingdings" pitchFamily="2" charset="2"/>
              </a:rPr>
              <a:t>			pri pokuse naučiť sa cieľový pojem </a:t>
            </a:r>
            <a:r>
              <a:rPr lang="sk-SK" sz="2000" b="1" i="1" baseline="0" dirty="0">
                <a:sym typeface="Wingdings" pitchFamily="2" charset="2"/>
              </a:rPr>
              <a:t>c</a:t>
            </a:r>
            <a:r>
              <a:rPr lang="sk-SK" sz="2000" baseline="0" dirty="0">
                <a:sym typeface="Wingdings" pitchFamily="2" charset="2"/>
              </a:rPr>
              <a:t> z </a:t>
            </a:r>
            <a:r>
              <a:rPr lang="sk-SK" sz="2000" b="1" i="1" baseline="0" dirty="0">
                <a:sym typeface="Wingdings" pitchFamily="2" charset="2"/>
              </a:rPr>
              <a:t>C</a:t>
            </a:r>
            <a:r>
              <a:rPr lang="sk-SK" sz="2000" baseline="0" dirty="0">
                <a:sym typeface="Wingdings" pitchFamily="2" charset="2"/>
              </a:rPr>
              <a:t>.</a:t>
            </a:r>
            <a:endParaRPr lang="sk-SK" sz="1800" baseline="0" dirty="0"/>
          </a:p>
        </p:txBody>
      </p:sp>
    </p:spTree>
    <p:extLst>
      <p:ext uri="{BB962C8B-B14F-4D97-AF65-F5344CB8AC3E}">
        <p14:creationId xmlns:p14="http://schemas.microsoft.com/office/powerpoint/2010/main" val="4074272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Obruv1">
            <a:extLst>
              <a:ext uri="{FF2B5EF4-FFF2-40B4-BE49-F238E27FC236}">
                <a16:creationId xmlns:a16="http://schemas.microsoft.com/office/drawing/2014/main" id="{4AB710A2-870C-4CF9-A3A4-86ECDDCA75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871" y="1838530"/>
            <a:ext cx="6319129" cy="4744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5864532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Chyba hypotézy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Zástupný symbol obsahu 2">
            <a:extLst>
              <a:ext uri="{FF2B5EF4-FFF2-40B4-BE49-F238E27FC236}">
                <a16:creationId xmlns:a16="http://schemas.microsoft.com/office/drawing/2014/main" id="{F5A740B2-DEE2-4E4B-877D-39805F5C9E5C}"/>
              </a:ext>
            </a:extLst>
          </p:cNvPr>
          <p:cNvSpPr txBox="1">
            <a:spLocks/>
          </p:cNvSpPr>
          <p:nvPr/>
        </p:nvSpPr>
        <p:spPr>
          <a:xfrm>
            <a:off x="149968" y="1028277"/>
            <a:ext cx="8069905" cy="763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sk-SK" altLang="sk-SK" sz="2000" dirty="0"/>
              <a:t>C</a:t>
            </a:r>
            <a:r>
              <a:rPr lang="sk-SK" altLang="sk-SK" sz="2000" baseline="0" dirty="0"/>
              <a:t>hyba hypotézy </a:t>
            </a:r>
            <a:r>
              <a:rPr lang="sk-SK" altLang="sk-SK" sz="2000" b="1" i="1" baseline="0" dirty="0"/>
              <a:t>h</a:t>
            </a:r>
            <a:r>
              <a:rPr lang="sk-SK" altLang="sk-SK" sz="2000" b="1" i="1" dirty="0"/>
              <a:t> </a:t>
            </a:r>
            <a:r>
              <a:rPr lang="sk-SK" altLang="sk-SK" sz="2000" baseline="0" dirty="0"/>
              <a:t>- </a:t>
            </a:r>
            <a:r>
              <a:rPr lang="sk-SK" altLang="sk-SK" sz="2000" b="1" i="1" baseline="0" dirty="0" err="1"/>
              <a:t>chyba</a:t>
            </a:r>
            <a:r>
              <a:rPr lang="sk-SK" altLang="sk-SK" sz="2000" b="1" i="1" baseline="-25000" dirty="0" err="1"/>
              <a:t>D</a:t>
            </a:r>
            <a:r>
              <a:rPr lang="en-US" altLang="sk-SK" sz="2000" b="1" i="1" baseline="0" dirty="0"/>
              <a:t>(</a:t>
            </a:r>
            <a:r>
              <a:rPr lang="sk-SK" altLang="sk-SK" sz="2000" b="1" i="1" baseline="0" dirty="0"/>
              <a:t>h</a:t>
            </a:r>
            <a:r>
              <a:rPr lang="en-US" altLang="sk-SK" sz="2000" b="1" i="1" baseline="0" dirty="0"/>
              <a:t>)</a:t>
            </a:r>
            <a:r>
              <a:rPr lang="sk-SK" altLang="sk-SK" sz="2000" baseline="0" dirty="0"/>
              <a:t> je pravdepodobnosť, že TP nebude patriť do oblasti, kde sa predikcia </a:t>
            </a:r>
            <a:r>
              <a:rPr lang="sk-SK" altLang="sk-SK" sz="2000" b="1" i="1" baseline="0" dirty="0"/>
              <a:t>h</a:t>
            </a:r>
            <a:r>
              <a:rPr lang="sk-SK" altLang="sk-SK" sz="2000" baseline="0" dirty="0"/>
              <a:t> zhoduje z </a:t>
            </a:r>
            <a:r>
              <a:rPr lang="sk-SK" altLang="sk-SK" sz="2000" b="1" i="1" baseline="0" dirty="0"/>
              <a:t>c</a:t>
            </a:r>
            <a:r>
              <a:rPr lang="sk-SK" altLang="sk-SK" sz="2000" baseline="0" dirty="0"/>
              <a:t>.</a:t>
            </a:r>
          </a:p>
        </p:txBody>
      </p:sp>
      <p:graphicFrame>
        <p:nvGraphicFramePr>
          <p:cNvPr id="6" name="Object 7">
            <a:extLst>
              <a:ext uri="{FF2B5EF4-FFF2-40B4-BE49-F238E27FC236}">
                <a16:creationId xmlns:a16="http://schemas.microsoft.com/office/drawing/2014/main" id="{B1D93EC1-668C-4B02-9738-7DB8540540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7856550"/>
              </p:ext>
            </p:extLst>
          </p:nvPr>
        </p:nvGraphicFramePr>
        <p:xfrm>
          <a:off x="297910" y="1766094"/>
          <a:ext cx="3748796" cy="474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3" imgW="1854000" imgH="228600" progId="Equation.3">
                  <p:embed/>
                </p:oleObj>
              </mc:Choice>
              <mc:Fallback>
                <p:oleObj name="Rovnica" r:id="rId3" imgW="1854000" imgH="228600" progId="Equation.3">
                  <p:embed/>
                  <p:pic>
                    <p:nvPicPr>
                      <p:cNvPr id="1026" name="Object 7">
                        <a:extLst>
                          <a:ext uri="{FF2B5EF4-FFF2-40B4-BE49-F238E27FC236}">
                            <a16:creationId xmlns:a16="http://schemas.microsoft.com/office/drawing/2014/main" id="{A47F0725-2DF7-4CAB-8ECD-49346F24F8C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910" y="1766094"/>
                        <a:ext cx="3748796" cy="4741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1168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5864532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Chyba hypotézy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Zástupný symbol obsahu 2">
            <a:extLst>
              <a:ext uri="{FF2B5EF4-FFF2-40B4-BE49-F238E27FC236}">
                <a16:creationId xmlns:a16="http://schemas.microsoft.com/office/drawing/2014/main" id="{F5A740B2-DEE2-4E4B-877D-39805F5C9E5C}"/>
              </a:ext>
            </a:extLst>
          </p:cNvPr>
          <p:cNvSpPr txBox="1">
            <a:spLocks/>
          </p:cNvSpPr>
          <p:nvPr/>
        </p:nvSpPr>
        <p:spPr>
          <a:xfrm>
            <a:off x="457200" y="1349289"/>
            <a:ext cx="8069905" cy="391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>
                <a:solidFill>
                  <a:srgbClr val="7E0000"/>
                </a:solidFill>
              </a:rPr>
              <a:t>Potrebujeme nájsť definíciu triedy, ktorá platí nad celou distribúciou príkladov</a:t>
            </a:r>
            <a:r>
              <a:rPr lang="en-US" sz="2000" baseline="0" dirty="0">
                <a:solidFill>
                  <a:srgbClr val="7E0000"/>
                </a:solidFill>
              </a:rPr>
              <a:t>,</a:t>
            </a:r>
            <a:r>
              <a:rPr lang="sk-SK" sz="2000" baseline="0" dirty="0">
                <a:solidFill>
                  <a:srgbClr val="7E0000"/>
                </a:solidFill>
              </a:rPr>
              <a:t> nie len nad </a:t>
            </a:r>
            <a:r>
              <a:rPr lang="sk-SK" sz="2000" baseline="0" dirty="0" err="1">
                <a:solidFill>
                  <a:srgbClr val="7E0000"/>
                </a:solidFill>
              </a:rPr>
              <a:t>trénovacími</a:t>
            </a:r>
            <a:r>
              <a:rPr lang="sk-SK" sz="2000" baseline="0" dirty="0">
                <a:solidFill>
                  <a:srgbClr val="7E0000"/>
                </a:solidFill>
              </a:rPr>
              <a:t> príkladmi</a:t>
            </a:r>
            <a:r>
              <a:rPr lang="en-US" sz="2000" baseline="0" dirty="0">
                <a:solidFill>
                  <a:srgbClr val="7E0000"/>
                </a:solidFill>
              </a:rPr>
              <a:t>.</a:t>
            </a:r>
            <a:endParaRPr lang="sk-SK" sz="2000" baseline="0" dirty="0">
              <a:solidFill>
                <a:srgbClr val="7E0000"/>
              </a:solidFill>
            </a:endParaRP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Pre zabezpečenie všeobecnosti sa definícia triedy testuje na testovacej množine nie </a:t>
            </a:r>
            <a:r>
              <a:rPr lang="sk-SK" sz="2000" baseline="0" dirty="0" err="1"/>
              <a:t>trénovacej</a:t>
            </a:r>
            <a:r>
              <a:rPr lang="sk-SK" sz="2000" baseline="0" dirty="0"/>
              <a:t>.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Chyba hypotézy </a:t>
            </a:r>
            <a:r>
              <a:rPr lang="sk-SK" sz="2000" b="1" i="1" baseline="0" dirty="0"/>
              <a:t>h</a:t>
            </a:r>
            <a:r>
              <a:rPr lang="sk-SK" sz="2000" baseline="0" dirty="0"/>
              <a:t> s ohľadom na </a:t>
            </a:r>
            <a:r>
              <a:rPr lang="sk-SK" sz="2000" b="1" i="1" baseline="0" dirty="0"/>
              <a:t>c</a:t>
            </a:r>
            <a:r>
              <a:rPr lang="sk-SK" sz="2000" baseline="0" dirty="0">
                <a:solidFill>
                  <a:schemeClr val="hlink"/>
                </a:solidFill>
              </a:rPr>
              <a:t> </a:t>
            </a:r>
            <a:r>
              <a:rPr lang="sk-SK" sz="2000" baseline="0" dirty="0"/>
              <a:t>nie je priamo pozorovateľná učiacim sa subjektom - algoritmom </a:t>
            </a:r>
            <a:r>
              <a:rPr lang="sk-SK" sz="2000" b="1" i="1" baseline="0" dirty="0"/>
              <a:t>L</a:t>
            </a:r>
            <a:r>
              <a:rPr lang="sk-SK" sz="2000" baseline="0" dirty="0"/>
              <a:t>.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="1" i="1" baseline="0" dirty="0"/>
              <a:t>L </a:t>
            </a:r>
            <a:r>
              <a:rPr lang="sk-SK" sz="2000" baseline="0" dirty="0"/>
              <a:t>môže iba pozorovať prejavy </a:t>
            </a:r>
            <a:r>
              <a:rPr lang="sk-SK" sz="2000" b="1" i="1" baseline="0" dirty="0"/>
              <a:t>h</a:t>
            </a:r>
            <a:r>
              <a:rPr lang="sk-SK" sz="2000" baseline="0" dirty="0"/>
              <a:t> nad TP a musí vybrať výstupnú hypotézu iba na tomto základe – preto sa TP delia do dvoch množín a to </a:t>
            </a:r>
            <a:r>
              <a:rPr lang="sk-SK" sz="2000" baseline="0" dirty="0" err="1"/>
              <a:t>trénovacej</a:t>
            </a:r>
            <a:r>
              <a:rPr lang="sk-SK" sz="2000" baseline="0" dirty="0"/>
              <a:t> a testovacej.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 err="1">
                <a:solidFill>
                  <a:srgbClr val="006666"/>
                </a:solidFill>
              </a:rPr>
              <a:t>Trénovacia</a:t>
            </a:r>
            <a:r>
              <a:rPr lang="sk-SK" sz="2000" baseline="0" dirty="0">
                <a:solidFill>
                  <a:srgbClr val="006666"/>
                </a:solidFill>
              </a:rPr>
              <a:t> chyba </a:t>
            </a:r>
            <a:r>
              <a:rPr lang="sk-SK" sz="2000" baseline="0" dirty="0"/>
              <a:t>je vzťahovaná k časti TP chybne klasifikovaných hypotézou </a:t>
            </a:r>
            <a:r>
              <a:rPr lang="sk-SK" sz="2000" b="1" i="1" baseline="0" dirty="0"/>
              <a:t>h</a:t>
            </a:r>
            <a:r>
              <a:rPr lang="sk-SK" sz="2000" baseline="0" dirty="0"/>
              <a:t> a teda </a:t>
            </a:r>
            <a:r>
              <a:rPr lang="sk-SK" sz="2000" dirty="0"/>
              <a:t>reprezentuje iba odhad</a:t>
            </a:r>
            <a:r>
              <a:rPr lang="sk-SK" sz="2000" baseline="0" dirty="0"/>
              <a:t> skutočnej chyby.</a:t>
            </a:r>
            <a:endParaRPr lang="cs-CZ" sz="2000" baseline="0" dirty="0"/>
          </a:p>
        </p:txBody>
      </p:sp>
    </p:spTree>
    <p:extLst>
      <p:ext uri="{BB962C8B-B14F-4D97-AF65-F5344CB8AC3E}">
        <p14:creationId xmlns:p14="http://schemas.microsoft.com/office/powerpoint/2010/main" val="3490799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5864532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Spoľahlivosť učenia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Zástupný symbol obsahu 2">
            <a:extLst>
              <a:ext uri="{FF2B5EF4-FFF2-40B4-BE49-F238E27FC236}">
                <a16:creationId xmlns:a16="http://schemas.microsoft.com/office/drawing/2014/main" id="{F5A740B2-DEE2-4E4B-877D-39805F5C9E5C}"/>
              </a:ext>
            </a:extLst>
          </p:cNvPr>
          <p:cNvSpPr txBox="1">
            <a:spLocks/>
          </p:cNvSpPr>
          <p:nvPr/>
        </p:nvSpPr>
        <p:spPr>
          <a:xfrm>
            <a:off x="457200" y="1154736"/>
            <a:ext cx="8069905" cy="45164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sk-SK" altLang="sk-SK" sz="2000" baseline="0" dirty="0"/>
              <a:t>Úlohou je nájsť množinu cieľových pojmov, ktoré môžu byť spoľahlivo naučené a určiť: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sk-SK" altLang="sk-SK" sz="2000" baseline="0" dirty="0"/>
              <a:t>primeraný počet náhodne vybratých príkladov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sk-SK" altLang="sk-SK" sz="2000" baseline="0" dirty="0"/>
              <a:t>rozumné množstvo výpočtov.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endParaRPr lang="sk-SK" altLang="sk-SK" sz="2000" baseline="0" dirty="0"/>
          </a:p>
          <a:p>
            <a:pPr marL="0" indent="0" eaLnBrk="1" hangingPunct="1">
              <a:buNone/>
            </a:pPr>
            <a:r>
              <a:rPr lang="sk-SK" altLang="sk-SK" sz="2000" baseline="0" dirty="0"/>
              <a:t>Aký je počet príkladov potrebných na naučenie hypotézy </a:t>
            </a:r>
            <a:r>
              <a:rPr lang="sk-SK" altLang="sk-SK" sz="2000" b="1" i="1" baseline="0" dirty="0"/>
              <a:t>h</a:t>
            </a:r>
            <a:r>
              <a:rPr lang="sk-SK" altLang="sk-SK" sz="2000" baseline="0" dirty="0"/>
              <a:t> ak chceme aby </a:t>
            </a:r>
            <a:r>
              <a:rPr lang="sk-SK" altLang="sk-SK" sz="2000" b="1" i="1" baseline="0" dirty="0" err="1"/>
              <a:t>chyba</a:t>
            </a:r>
            <a:r>
              <a:rPr lang="sk-SK" altLang="sk-SK" sz="2000" b="1" i="1" baseline="-25000" dirty="0" err="1"/>
              <a:t>D</a:t>
            </a:r>
            <a:r>
              <a:rPr lang="en-US" altLang="sk-SK" sz="2000" b="1" i="1" baseline="0" dirty="0"/>
              <a:t>(</a:t>
            </a:r>
            <a:r>
              <a:rPr lang="sk-SK" altLang="sk-SK" sz="2000" b="1" i="1" baseline="0" dirty="0"/>
              <a:t>h</a:t>
            </a:r>
            <a:r>
              <a:rPr lang="en-US" altLang="sk-SK" sz="2000" b="1" i="1" baseline="0" dirty="0"/>
              <a:t>)</a:t>
            </a:r>
            <a:r>
              <a:rPr lang="sk-SK" altLang="sk-SK" sz="2000" b="1" i="1" baseline="0" dirty="0"/>
              <a:t> = 0</a:t>
            </a:r>
            <a:r>
              <a:rPr lang="sk-SK" altLang="sk-SK" sz="2000" baseline="0" dirty="0"/>
              <a:t>?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baseline="0" dirty="0"/>
              <a:t>Nedokážeme generovať TP odpovedajúce každému možnému prípadu. 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baseline="0" dirty="0"/>
              <a:t>Dostaneme viac hypotéz – pre rôzne výbery TP a učiaci sa nevie určiť jedinú odpovedajúcu cieľovému pojmu.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baseline="0" dirty="0"/>
              <a:t>Existuje nenulová pravdepodobnosť, že TP, s ktorými sa stretne učiaci sa, budú zavádzajúce.</a:t>
            </a:r>
          </a:p>
        </p:txBody>
      </p:sp>
    </p:spTree>
    <p:extLst>
      <p:ext uri="{BB962C8B-B14F-4D97-AF65-F5344CB8AC3E}">
        <p14:creationId xmlns:p14="http://schemas.microsoft.com/office/powerpoint/2010/main" val="1938131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5864532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Spoľahlivosť učenia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Zástupný symbol obsahu 2">
            <a:extLst>
              <a:ext uri="{FF2B5EF4-FFF2-40B4-BE49-F238E27FC236}">
                <a16:creationId xmlns:a16="http://schemas.microsoft.com/office/drawing/2014/main" id="{F5A740B2-DEE2-4E4B-877D-39805F5C9E5C}"/>
              </a:ext>
            </a:extLst>
          </p:cNvPr>
          <p:cNvSpPr txBox="1">
            <a:spLocks/>
          </p:cNvSpPr>
          <p:nvPr/>
        </p:nvSpPr>
        <p:spPr>
          <a:xfrm>
            <a:off x="457200" y="1154736"/>
            <a:ext cx="8069905" cy="45164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sk-SK" sz="2000" baseline="0" dirty="0"/>
              <a:t>Teda, nebudeme očakávať na výstupe nulovú chybu.  </a:t>
            </a:r>
          </a:p>
          <a:p>
            <a:pPr marL="400050" lvl="1" indent="0">
              <a:buNone/>
              <a:defRPr/>
            </a:pPr>
            <a:r>
              <a:rPr lang="sk-SK" sz="2000" baseline="0" dirty="0">
                <a:solidFill>
                  <a:srgbClr val="006666"/>
                </a:solidFill>
              </a:rPr>
              <a:t>Budeme iba požadovať, aby bola ohraničená nejakou veľmi malou konštantnou hodnotou </a:t>
            </a:r>
            <a:r>
              <a:rPr lang="ru-RU" sz="2000" b="1" i="1" baseline="0" dirty="0">
                <a:solidFill>
                  <a:srgbClr val="006666"/>
                </a:solidFill>
              </a:rPr>
              <a:t>Є</a:t>
            </a:r>
            <a:r>
              <a:rPr lang="sk-SK" sz="2000" baseline="0" dirty="0">
                <a:solidFill>
                  <a:srgbClr val="006666"/>
                </a:solidFill>
              </a:rPr>
              <a:t>.</a:t>
            </a:r>
          </a:p>
          <a:p>
            <a:pPr marL="0" indent="0">
              <a:buNone/>
              <a:defRPr/>
            </a:pPr>
            <a:r>
              <a:rPr lang="sk-SK" sz="2000" baseline="0" dirty="0"/>
              <a:t>A nebudeme požadovať, aby učiaci </a:t>
            </a:r>
            <a:r>
              <a:rPr lang="sk-SK" sz="2000" dirty="0"/>
              <a:t>sa </a:t>
            </a:r>
            <a:r>
              <a:rPr lang="sk-SK" sz="2000" baseline="0" dirty="0"/>
              <a:t>algoritmus </a:t>
            </a:r>
            <a:r>
              <a:rPr lang="sk-SK" sz="2000" b="1" i="1" baseline="0" dirty="0"/>
              <a:t>L</a:t>
            </a:r>
            <a:r>
              <a:rPr lang="sk-SK" sz="2000" baseline="0" dirty="0"/>
              <a:t> uspel pre každú postupnosť ľubovoľne vybratých TP.</a:t>
            </a:r>
          </a:p>
          <a:p>
            <a:pPr marL="400050" lvl="1" indent="0">
              <a:buNone/>
              <a:defRPr/>
            </a:pPr>
            <a:r>
              <a:rPr lang="sk-SK" sz="2000" baseline="0" dirty="0">
                <a:solidFill>
                  <a:srgbClr val="006666"/>
                </a:solidFill>
              </a:rPr>
              <a:t>Budeme iba požadovať, aby pravdepodobnosť jeho zlyhania bola ohraničená malou konštantou </a:t>
            </a:r>
            <a:r>
              <a:rPr lang="el-GR" sz="2000" b="1" i="1" baseline="0" dirty="0">
                <a:solidFill>
                  <a:srgbClr val="006666"/>
                </a:solidFill>
              </a:rPr>
              <a:t>δ</a:t>
            </a:r>
            <a:r>
              <a:rPr lang="sk-SK" sz="2000" baseline="0" dirty="0">
                <a:solidFill>
                  <a:srgbClr val="006666"/>
                </a:solidFill>
              </a:rPr>
              <a:t>.</a:t>
            </a:r>
          </a:p>
          <a:p>
            <a:pPr marL="0" indent="0">
              <a:buNone/>
              <a:defRPr/>
            </a:pPr>
            <a:r>
              <a:rPr lang="sk-SK" sz="2000" baseline="0" dirty="0"/>
              <a:t>Učiaci sa </a:t>
            </a:r>
            <a:r>
              <a:rPr lang="sk-SK" sz="2000" b="1" i="1" dirty="0"/>
              <a:t>L</a:t>
            </a:r>
            <a:r>
              <a:rPr lang="sk-SK" sz="2000" dirty="0"/>
              <a:t> teda </a:t>
            </a:r>
            <a:r>
              <a:rPr lang="sk-SK" sz="2000" baseline="0" dirty="0"/>
              <a:t>vyberie APROXIMATÍVNE KOREKTNÚ HYPOT0ZU.</a:t>
            </a:r>
          </a:p>
          <a:p>
            <a:pPr marL="0" indent="0">
              <a:buNone/>
              <a:defRPr/>
            </a:pPr>
            <a:endParaRPr lang="sk-SK" sz="2000" baseline="0" dirty="0"/>
          </a:p>
          <a:p>
            <a:pPr marL="0" indent="0">
              <a:buNone/>
              <a:defRPr/>
            </a:pPr>
            <a:r>
              <a:rPr lang="sk-SK" sz="2000" b="1" i="1" baseline="0" dirty="0">
                <a:solidFill>
                  <a:srgbClr val="7E0000"/>
                </a:solidFill>
              </a:rPr>
              <a:t>C</a:t>
            </a:r>
            <a:r>
              <a:rPr lang="sk-SK" sz="2000" baseline="0" dirty="0">
                <a:solidFill>
                  <a:srgbClr val="7E0000"/>
                </a:solidFill>
              </a:rPr>
              <a:t> je naučiteľná učiacim sa algoritmom </a:t>
            </a:r>
            <a:r>
              <a:rPr lang="sk-SK" sz="2000" b="1" i="1" baseline="0" dirty="0">
                <a:solidFill>
                  <a:srgbClr val="7E0000"/>
                </a:solidFill>
              </a:rPr>
              <a:t>L </a:t>
            </a:r>
            <a:r>
              <a:rPr lang="sk-SK" sz="2000" baseline="0" dirty="0">
                <a:solidFill>
                  <a:srgbClr val="7E0000"/>
                </a:solidFill>
              </a:rPr>
              <a:t>vo forme množiny </a:t>
            </a:r>
            <a:r>
              <a:rPr lang="sk-SK" sz="2000" b="1" i="1" baseline="0" dirty="0">
                <a:solidFill>
                  <a:srgbClr val="7E0000"/>
                </a:solidFill>
              </a:rPr>
              <a:t>H</a:t>
            </a:r>
            <a:r>
              <a:rPr lang="sk-SK" sz="2000" baseline="0" dirty="0">
                <a:solidFill>
                  <a:srgbClr val="7E0000"/>
                </a:solidFill>
              </a:rPr>
              <a:t>, ak pre</a:t>
            </a:r>
          </a:p>
          <a:p>
            <a:pPr marL="0" indent="0">
              <a:buNone/>
              <a:defRPr/>
            </a:pPr>
            <a:r>
              <a:rPr lang="sk-SK" sz="2000" baseline="0" dirty="0">
                <a:solidFill>
                  <a:srgbClr val="7E0000"/>
                </a:solidFill>
              </a:rPr>
              <a:t>Každý cieľ </a:t>
            </a:r>
            <a:r>
              <a:rPr lang="sk-SK" sz="2000" b="1" i="1" baseline="0" dirty="0">
                <a:solidFill>
                  <a:srgbClr val="7E0000"/>
                </a:solidFill>
              </a:rPr>
              <a:t>c</a:t>
            </a:r>
            <a:r>
              <a:rPr lang="sk-SK" sz="2000" baseline="0" dirty="0">
                <a:solidFill>
                  <a:srgbClr val="7E0000"/>
                </a:solidFill>
              </a:rPr>
              <a:t> z </a:t>
            </a:r>
            <a:r>
              <a:rPr lang="sk-SK" sz="2000" b="1" i="1" baseline="0" dirty="0">
                <a:solidFill>
                  <a:srgbClr val="7E0000"/>
                </a:solidFill>
              </a:rPr>
              <a:t>C</a:t>
            </a:r>
            <a:r>
              <a:rPr lang="sk-SK" sz="2000" baseline="0" dirty="0">
                <a:solidFill>
                  <a:srgbClr val="7E0000"/>
                </a:solidFill>
              </a:rPr>
              <a:t>, pre množinu príkladov </a:t>
            </a:r>
            <a:r>
              <a:rPr lang="sk-SK" sz="2000" b="1" i="1" baseline="0" dirty="0">
                <a:solidFill>
                  <a:srgbClr val="7E0000"/>
                </a:solidFill>
              </a:rPr>
              <a:t>X</a:t>
            </a:r>
            <a:r>
              <a:rPr lang="sk-SK" sz="2000" baseline="0" dirty="0">
                <a:solidFill>
                  <a:srgbClr val="7E0000"/>
                </a:solidFill>
              </a:rPr>
              <a:t>, pre </a:t>
            </a:r>
            <a:r>
              <a:rPr lang="ru-RU" sz="2000" b="1" i="1" baseline="0" dirty="0">
                <a:solidFill>
                  <a:srgbClr val="7E0000"/>
                </a:solidFill>
              </a:rPr>
              <a:t>Є</a:t>
            </a:r>
            <a:r>
              <a:rPr lang="sk-SK" sz="2000" baseline="0" dirty="0">
                <a:solidFill>
                  <a:srgbClr val="7E0000"/>
                </a:solidFill>
              </a:rPr>
              <a:t> a </a:t>
            </a:r>
            <a:r>
              <a:rPr lang="el-GR" sz="2000" b="1" i="1" baseline="0" dirty="0">
                <a:solidFill>
                  <a:srgbClr val="7E0000"/>
                </a:solidFill>
              </a:rPr>
              <a:t>δ</a:t>
            </a:r>
            <a:r>
              <a:rPr lang="sk-SK" sz="2000" baseline="0" dirty="0">
                <a:solidFill>
                  <a:srgbClr val="7E0000"/>
                </a:solidFill>
              </a:rPr>
              <a:t> </a:t>
            </a:r>
            <a:r>
              <a:rPr lang="sk-SK" sz="2000" dirty="0">
                <a:solidFill>
                  <a:srgbClr val="7E0000"/>
                </a:solidFill>
              </a:rPr>
              <a:t>d</a:t>
            </a:r>
            <a:r>
              <a:rPr lang="sk-SK" sz="2000" baseline="0" dirty="0">
                <a:solidFill>
                  <a:srgbClr val="7E0000"/>
                </a:solidFill>
              </a:rPr>
              <a:t>okáže </a:t>
            </a:r>
            <a:r>
              <a:rPr lang="sk-SK" sz="2000" b="1" i="1" baseline="0" dirty="0">
                <a:solidFill>
                  <a:srgbClr val="7E0000"/>
                </a:solidFill>
              </a:rPr>
              <a:t>L</a:t>
            </a:r>
            <a:r>
              <a:rPr lang="sk-SK" sz="2000" baseline="0" dirty="0">
                <a:solidFill>
                  <a:srgbClr val="7E0000"/>
                </a:solidFill>
              </a:rPr>
              <a:t> s pravdepodobnosťou aspoň </a:t>
            </a:r>
            <a:r>
              <a:rPr lang="sk-SK" sz="2000" b="1" i="1" baseline="0" dirty="0">
                <a:solidFill>
                  <a:srgbClr val="7E0000"/>
                </a:solidFill>
              </a:rPr>
              <a:t>1- δ</a:t>
            </a:r>
            <a:r>
              <a:rPr lang="sk-SK" sz="2000" baseline="0" dirty="0">
                <a:solidFill>
                  <a:srgbClr val="7E0000"/>
                </a:solidFill>
              </a:rPr>
              <a:t> generovať pojem </a:t>
            </a:r>
            <a:r>
              <a:rPr lang="sk-SK" sz="2000" b="1" i="1" baseline="0" dirty="0">
                <a:solidFill>
                  <a:srgbClr val="7E0000"/>
                </a:solidFill>
              </a:rPr>
              <a:t>h</a:t>
            </a:r>
            <a:r>
              <a:rPr lang="sk-SK" sz="2000" baseline="0" dirty="0">
                <a:solidFill>
                  <a:srgbClr val="7E0000"/>
                </a:solidFill>
              </a:rPr>
              <a:t> z </a:t>
            </a:r>
            <a:r>
              <a:rPr lang="sk-SK" sz="2000" b="1" i="1" baseline="0" dirty="0">
                <a:solidFill>
                  <a:srgbClr val="7E0000"/>
                </a:solidFill>
              </a:rPr>
              <a:t>H </a:t>
            </a:r>
            <a:r>
              <a:rPr lang="sk-SK" sz="2000" baseline="0" dirty="0">
                <a:solidFill>
                  <a:srgbClr val="7E0000"/>
                </a:solidFill>
              </a:rPr>
              <a:t>taký, že chyba </a:t>
            </a:r>
            <a:r>
              <a:rPr lang="sk-SK" sz="2000" b="1" i="1" baseline="0" dirty="0" err="1">
                <a:solidFill>
                  <a:srgbClr val="7E0000"/>
                </a:solidFill>
              </a:rPr>
              <a:t>chyba</a:t>
            </a:r>
            <a:r>
              <a:rPr lang="sk-SK" sz="2000" b="1" i="1" baseline="-25000" dirty="0" err="1">
                <a:solidFill>
                  <a:srgbClr val="7E0000"/>
                </a:solidFill>
              </a:rPr>
              <a:t>D</a:t>
            </a:r>
            <a:r>
              <a:rPr lang="en-US" sz="2000" b="1" i="1" baseline="0" dirty="0">
                <a:solidFill>
                  <a:srgbClr val="7E0000"/>
                </a:solidFill>
              </a:rPr>
              <a:t>(</a:t>
            </a:r>
            <a:r>
              <a:rPr lang="sk-SK" sz="2000" b="1" i="1" baseline="0" dirty="0">
                <a:solidFill>
                  <a:srgbClr val="7E0000"/>
                </a:solidFill>
              </a:rPr>
              <a:t>h</a:t>
            </a:r>
            <a:r>
              <a:rPr lang="en-US" sz="2000" b="1" i="1" baseline="0" dirty="0">
                <a:solidFill>
                  <a:srgbClr val="7E0000"/>
                </a:solidFill>
              </a:rPr>
              <a:t>)</a:t>
            </a:r>
            <a:r>
              <a:rPr lang="sk-SK" sz="2000" b="1" i="1" baseline="0" dirty="0">
                <a:solidFill>
                  <a:srgbClr val="7E0000"/>
                </a:solidFill>
              </a:rPr>
              <a:t> ≤ </a:t>
            </a:r>
            <a:r>
              <a:rPr lang="ru-RU" sz="2000" b="1" i="1" baseline="0" dirty="0">
                <a:solidFill>
                  <a:srgbClr val="7E0000"/>
                </a:solidFill>
              </a:rPr>
              <a:t>Є</a:t>
            </a:r>
            <a:r>
              <a:rPr lang="sk-SK" sz="2000" baseline="0" dirty="0">
                <a:solidFill>
                  <a:srgbClr val="7E0000"/>
                </a:solidFill>
              </a:rPr>
              <a:t>.</a:t>
            </a:r>
            <a:endParaRPr lang="el-GR" sz="2000" baseline="0" dirty="0">
              <a:solidFill>
                <a:srgbClr val="7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136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39328" cy="678774"/>
          </a:xfrm>
        </p:spPr>
        <p:txBody>
          <a:bodyPr>
            <a:normAutofit fontScale="90000"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Komplexnosť dátovej množiny </a:t>
            </a:r>
            <a:br>
              <a:rPr lang="sk-SK" sz="2400" b="1" dirty="0">
                <a:latin typeface="Arial" pitchFamily="34" charset="0"/>
                <a:cs typeface="Arial" pitchFamily="34" charset="0"/>
              </a:rPr>
            </a:br>
            <a:r>
              <a:rPr lang="sk-SK" sz="2400" b="1" dirty="0">
                <a:latin typeface="Arial" pitchFamily="34" charset="0"/>
                <a:cs typeface="Arial" pitchFamily="34" charset="0"/>
              </a:rPr>
              <a:t>v konečnom priestore hypotéz 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Zástupný symbol obsahu 2">
            <a:extLst>
              <a:ext uri="{FF2B5EF4-FFF2-40B4-BE49-F238E27FC236}">
                <a16:creationId xmlns:a16="http://schemas.microsoft.com/office/drawing/2014/main" id="{F5A740B2-DEE2-4E4B-877D-39805F5C9E5C}"/>
              </a:ext>
            </a:extLst>
          </p:cNvPr>
          <p:cNvSpPr txBox="1">
            <a:spLocks/>
          </p:cNvSpPr>
          <p:nvPr/>
        </p:nvSpPr>
        <p:spPr>
          <a:xfrm>
            <a:off x="457200" y="1614200"/>
            <a:ext cx="8069905" cy="4193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baseline="0" dirty="0"/>
              <a:t>Nárast požadovaného počtu TP v závislosti na zväčšovaní sa zložitosti problému sa nazýva „komplexnosť dátovej množiny“.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baseline="0" dirty="0"/>
              <a:t>Aké sú hranice komplexnosti dátovej množiny pre triedu konzistentných algoritmov </a:t>
            </a:r>
            <a:r>
              <a:rPr lang="sk-SK" altLang="sk-SK" sz="2000" b="1" i="1" baseline="0" dirty="0"/>
              <a:t>L</a:t>
            </a:r>
            <a:r>
              <a:rPr lang="sk-SK" altLang="sk-SK" sz="2000" baseline="0" dirty="0"/>
              <a:t>?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b="1" baseline="0" dirty="0">
                <a:solidFill>
                  <a:srgbClr val="006666"/>
                </a:solidFill>
              </a:rPr>
              <a:t>Učiaci sa algoritmus </a:t>
            </a:r>
            <a:r>
              <a:rPr lang="sk-SK" altLang="sk-SK" sz="2000" b="1" i="1" baseline="0" dirty="0">
                <a:solidFill>
                  <a:srgbClr val="006666"/>
                </a:solidFill>
              </a:rPr>
              <a:t>L</a:t>
            </a:r>
            <a:r>
              <a:rPr lang="sk-SK" altLang="sk-SK" sz="2000" b="1" baseline="0" dirty="0">
                <a:solidFill>
                  <a:srgbClr val="006666"/>
                </a:solidFill>
              </a:rPr>
              <a:t> je konzistentný</a:t>
            </a:r>
            <a:r>
              <a:rPr lang="sk-SK" altLang="sk-SK" sz="2000" baseline="0" dirty="0"/>
              <a:t>, ak jeho výstupné hypotézy perfektne sedia na </a:t>
            </a:r>
            <a:r>
              <a:rPr lang="sk-SK" altLang="sk-SK" sz="2000" baseline="0" dirty="0" err="1"/>
              <a:t>trénovacie</a:t>
            </a:r>
            <a:r>
              <a:rPr lang="sk-SK" altLang="sk-SK" sz="2000" baseline="0" dirty="0"/>
              <a:t> dáta – výstupy pokrývajú všetky pozitívne príklady pojmu a ani jeden negatívny.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endParaRPr lang="sk-SK" altLang="sk-SK" sz="2000" baseline="0" dirty="0"/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baseline="0" dirty="0">
                <a:solidFill>
                  <a:srgbClr val="7E0000"/>
                </a:solidFill>
              </a:rPr>
              <a:t>Signifikantný priestor pojmov </a:t>
            </a:r>
            <a:r>
              <a:rPr lang="sk-SK" altLang="sk-SK" sz="2000" b="1" i="1" baseline="0" dirty="0">
                <a:solidFill>
                  <a:srgbClr val="7E0000"/>
                </a:solidFill>
              </a:rPr>
              <a:t>VS</a:t>
            </a:r>
            <a:r>
              <a:rPr lang="sk-SK" altLang="sk-SK" sz="2000" b="1" i="1" baseline="-25000" dirty="0">
                <a:solidFill>
                  <a:srgbClr val="7E0000"/>
                </a:solidFill>
              </a:rPr>
              <a:t>H,D</a:t>
            </a:r>
            <a:r>
              <a:rPr lang="sk-SK" altLang="sk-SK" sz="2000" baseline="0" dirty="0">
                <a:solidFill>
                  <a:srgbClr val="7E0000"/>
                </a:solidFill>
              </a:rPr>
              <a:t> obsahuje každú konzistentnú hypotézu v </a:t>
            </a:r>
            <a:r>
              <a:rPr lang="sk-SK" altLang="sk-SK" sz="2000" b="1" i="1" baseline="0" dirty="0">
                <a:solidFill>
                  <a:srgbClr val="7E0000"/>
                </a:solidFill>
              </a:rPr>
              <a:t>H</a:t>
            </a:r>
            <a:r>
              <a:rPr lang="sk-SK" altLang="sk-SK" sz="2000" baseline="0" dirty="0">
                <a:solidFill>
                  <a:srgbClr val="7E0000"/>
                </a:solidFill>
              </a:rPr>
              <a:t>.</a:t>
            </a:r>
          </a:p>
          <a:p>
            <a:pPr marL="0" indent="0" eaLnBrk="1" hangingPunct="1">
              <a:buNone/>
            </a:pPr>
            <a:r>
              <a:rPr lang="sk-SK" altLang="sk-SK" sz="2000" baseline="0" dirty="0"/>
              <a:t>	</a:t>
            </a:r>
            <a:r>
              <a:rPr lang="sk-SK" altLang="sk-SK" sz="2400" b="1" i="1" baseline="0" dirty="0"/>
              <a:t> VS</a:t>
            </a:r>
            <a:r>
              <a:rPr lang="sk-SK" altLang="sk-SK" sz="2400" b="1" i="1" baseline="-25000" dirty="0"/>
              <a:t>H,D </a:t>
            </a:r>
            <a:r>
              <a:rPr lang="sk-SK" altLang="sk-SK" sz="2400" b="1" i="1" baseline="0" dirty="0"/>
              <a:t>= </a:t>
            </a:r>
            <a:r>
              <a:rPr lang="en-US" altLang="sk-SK" sz="2400" b="1" i="1" baseline="0" dirty="0"/>
              <a:t>{h</a:t>
            </a:r>
            <a:r>
              <a:rPr lang="sk-SK" altLang="sk-SK" sz="2400" b="1" i="1" baseline="0" dirty="0"/>
              <a:t> </a:t>
            </a:r>
            <a:r>
              <a:rPr lang="ru-RU" altLang="sk-SK" sz="2400" b="1" i="1" baseline="0" dirty="0"/>
              <a:t>Є</a:t>
            </a:r>
            <a:r>
              <a:rPr lang="sk-SK" altLang="sk-SK" sz="2400" b="1" i="1" baseline="0" dirty="0"/>
              <a:t> </a:t>
            </a:r>
            <a:r>
              <a:rPr lang="en-US" altLang="sk-SK" sz="2400" b="1" i="1" baseline="0" dirty="0"/>
              <a:t>H, [</a:t>
            </a:r>
            <a:r>
              <a:rPr lang="en-US" altLang="sk-SK" sz="2400" b="1" i="1" baseline="0" dirty="0" err="1"/>
              <a:t>x,c</a:t>
            </a:r>
            <a:r>
              <a:rPr lang="en-US" altLang="sk-SK" sz="2400" b="1" i="1" baseline="0" dirty="0"/>
              <a:t>(x)]</a:t>
            </a:r>
            <a:r>
              <a:rPr lang="sk-SK" altLang="sk-SK" sz="2400" b="1" i="1" baseline="0" dirty="0"/>
              <a:t> </a:t>
            </a:r>
            <a:r>
              <a:rPr lang="ru-RU" altLang="sk-SK" sz="2400" b="1" i="1" baseline="0" dirty="0"/>
              <a:t>Є</a:t>
            </a:r>
            <a:r>
              <a:rPr lang="sk-SK" altLang="sk-SK" sz="2400" b="1" i="1" baseline="0" dirty="0"/>
              <a:t> </a:t>
            </a:r>
            <a:r>
              <a:rPr lang="en-US" altLang="sk-SK" sz="2400" b="1" i="1" baseline="0" dirty="0"/>
              <a:t>D: h(x)</a:t>
            </a:r>
            <a:r>
              <a:rPr lang="sk-SK" altLang="sk-SK" sz="2400" b="1" i="1" baseline="0" dirty="0"/>
              <a:t> </a:t>
            </a:r>
            <a:r>
              <a:rPr lang="en-US" altLang="sk-SK" sz="2400" b="1" i="1" baseline="0" dirty="0"/>
              <a:t>=</a:t>
            </a:r>
            <a:r>
              <a:rPr lang="sk-SK" altLang="sk-SK" sz="2400" b="1" i="1" baseline="0" dirty="0"/>
              <a:t> </a:t>
            </a:r>
            <a:r>
              <a:rPr lang="en-US" altLang="sk-SK" sz="2400" b="1" i="1" baseline="0" dirty="0"/>
              <a:t>c(x)]</a:t>
            </a:r>
            <a:r>
              <a:rPr lang="sk-SK" altLang="sk-SK" sz="2400" b="1" i="1" baseline="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74585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39328" cy="678774"/>
          </a:xfrm>
        </p:spPr>
        <p:txBody>
          <a:bodyPr>
            <a:normAutofit fontScale="90000"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Komplexnosť dátovej množiny </a:t>
            </a:r>
            <a:br>
              <a:rPr lang="sk-SK" sz="2400" b="1" dirty="0">
                <a:latin typeface="Arial" pitchFamily="34" charset="0"/>
                <a:cs typeface="Arial" pitchFamily="34" charset="0"/>
              </a:rPr>
            </a:br>
            <a:r>
              <a:rPr lang="sk-SK" sz="2400" b="1" dirty="0">
                <a:latin typeface="Arial" pitchFamily="34" charset="0"/>
                <a:cs typeface="Arial" pitchFamily="34" charset="0"/>
              </a:rPr>
              <a:t>v konečnom priestore hypotéz 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Zástupný symbol obsahu 2">
            <a:extLst>
              <a:ext uri="{FF2B5EF4-FFF2-40B4-BE49-F238E27FC236}">
                <a16:creationId xmlns:a16="http://schemas.microsoft.com/office/drawing/2014/main" id="{F5A740B2-DEE2-4E4B-877D-39805F5C9E5C}"/>
              </a:ext>
            </a:extLst>
          </p:cNvPr>
          <p:cNvSpPr txBox="1">
            <a:spLocks/>
          </p:cNvSpPr>
          <p:nvPr/>
        </p:nvSpPr>
        <p:spPr>
          <a:xfrm>
            <a:off x="457200" y="1468286"/>
            <a:ext cx="8069905" cy="35803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ru-RU" altLang="sk-SK" sz="2000" baseline="0" dirty="0">
                <a:solidFill>
                  <a:srgbClr val="7E0000"/>
                </a:solidFill>
              </a:rPr>
              <a:t>Є</a:t>
            </a:r>
            <a:r>
              <a:rPr lang="sk-SK" altLang="sk-SK" sz="2000" baseline="0" dirty="0">
                <a:solidFill>
                  <a:srgbClr val="7E0000"/>
                </a:solidFill>
              </a:rPr>
              <a:t>-úplný priestor pojmov</a:t>
            </a:r>
          </a:p>
          <a:p>
            <a:pPr marL="0" indent="0" eaLnBrk="1" hangingPunct="1">
              <a:buNone/>
            </a:pPr>
            <a:r>
              <a:rPr lang="sk-SK" altLang="sk-SK" sz="2000" baseline="0" dirty="0"/>
              <a:t>Pravdepodobnosť, že priestor pojmov </a:t>
            </a:r>
            <a:r>
              <a:rPr lang="sk-SK" altLang="sk-SK" sz="2000" b="1" i="1" baseline="0" dirty="0"/>
              <a:t>VS</a:t>
            </a:r>
            <a:r>
              <a:rPr lang="sk-SK" altLang="sk-SK" sz="2000" b="1" i="1" baseline="-25000" dirty="0"/>
              <a:t>H,D</a:t>
            </a:r>
            <a:r>
              <a:rPr lang="sk-SK" altLang="sk-SK" sz="2000" baseline="0" dirty="0"/>
              <a:t> nie je úplný je:</a:t>
            </a:r>
          </a:p>
          <a:p>
            <a:pPr marL="0" indent="0" eaLnBrk="1" hangingPunct="1">
              <a:buNone/>
            </a:pPr>
            <a:endParaRPr lang="sk-SK" altLang="sk-SK" sz="2000" dirty="0"/>
          </a:p>
          <a:p>
            <a:pPr marL="0" indent="0" eaLnBrk="1" hangingPunct="1">
              <a:buNone/>
            </a:pPr>
            <a:r>
              <a:rPr lang="sk-SK" altLang="sk-SK" sz="2000" baseline="0" dirty="0"/>
              <a:t>      </a:t>
            </a:r>
            <a:r>
              <a:rPr lang="sk-SK" altLang="sk-SK" sz="2000" baseline="0" dirty="0">
                <a:solidFill>
                  <a:schemeClr val="tx2"/>
                </a:solidFill>
              </a:rPr>
              <a:t>  </a:t>
            </a:r>
          </a:p>
          <a:p>
            <a:pPr marL="0" indent="0" eaLnBrk="1" hangingPunct="1">
              <a:buNone/>
            </a:pPr>
            <a:r>
              <a:rPr lang="sk-SK" altLang="sk-SK" sz="2000" baseline="0" dirty="0"/>
              <a:t>Kde </a:t>
            </a:r>
            <a:r>
              <a:rPr lang="sk-SK" altLang="sk-SK" sz="2000" b="1" i="1" baseline="0" dirty="0"/>
              <a:t>m</a:t>
            </a:r>
            <a:r>
              <a:rPr lang="sk-SK" altLang="sk-SK" sz="2000" baseline="0" dirty="0"/>
              <a:t> je počet TP potrebných na redukciu pravdepodobnosti</a:t>
            </a:r>
          </a:p>
          <a:p>
            <a:pPr marL="0" indent="0" eaLnBrk="1" hangingPunct="1">
              <a:buNone/>
            </a:pPr>
            <a:r>
              <a:rPr lang="sk-SK" altLang="sk-SK" sz="2000" baseline="0" dirty="0"/>
              <a:t>neúspechu pod požadovanou úrovňou </a:t>
            </a:r>
            <a:r>
              <a:rPr lang="el-GR" altLang="sk-SK" sz="2000" b="1" i="1" baseline="0" dirty="0"/>
              <a:t>δ</a:t>
            </a:r>
            <a:r>
              <a:rPr lang="sk-SK" altLang="sk-SK" sz="2000" baseline="0" dirty="0"/>
              <a:t>:</a:t>
            </a:r>
          </a:p>
          <a:p>
            <a:pPr marL="0" indent="0" eaLnBrk="1" hangingPunct="1">
              <a:buNone/>
            </a:pPr>
            <a:endParaRPr lang="sk-SK" altLang="sk-SK" sz="2000" dirty="0"/>
          </a:p>
          <a:p>
            <a:pPr marL="0" indent="0" eaLnBrk="1" hangingPunct="1">
              <a:buNone/>
            </a:pPr>
            <a:endParaRPr lang="sk-SK" altLang="sk-SK" sz="2000" baseline="0" dirty="0"/>
          </a:p>
          <a:p>
            <a:pPr marL="0" indent="0" eaLnBrk="1" hangingPunct="1">
              <a:buNone/>
            </a:pPr>
            <a:r>
              <a:rPr lang="sk-SK" altLang="sk-SK" sz="2000" dirty="0"/>
              <a:t>Úpravou dostaneme:</a:t>
            </a:r>
            <a:endParaRPr lang="sk-SK" altLang="sk-SK" sz="2000" baseline="0" dirty="0"/>
          </a:p>
        </p:txBody>
      </p:sp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A8831C8D-3DF8-4F11-B904-5F120E92F6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0447494"/>
              </p:ext>
            </p:extLst>
          </p:nvPr>
        </p:nvGraphicFramePr>
        <p:xfrm>
          <a:off x="616895" y="2240366"/>
          <a:ext cx="1903876" cy="6682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2" imgW="736280" imgH="253890" progId="Equation.3">
                  <p:embed/>
                </p:oleObj>
              </mc:Choice>
              <mc:Fallback>
                <p:oleObj name="Rovnica" r:id="rId2" imgW="736280" imgH="253890" progId="Equation.3">
                  <p:embed/>
                  <p:pic>
                    <p:nvPicPr>
                      <p:cNvPr id="4098" name="Object 4">
                        <a:extLst>
                          <a:ext uri="{FF2B5EF4-FFF2-40B4-BE49-F238E27FC236}">
                            <a16:creationId xmlns:a16="http://schemas.microsoft.com/office/drawing/2014/main" id="{9CBDBF2A-ECD1-4823-B685-4AF10A789C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895" y="2240366"/>
                        <a:ext cx="1903876" cy="6682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9">
            <a:extLst>
              <a:ext uri="{FF2B5EF4-FFF2-40B4-BE49-F238E27FC236}">
                <a16:creationId xmlns:a16="http://schemas.microsoft.com/office/drawing/2014/main" id="{7D249386-C2F0-407C-B28F-BB078A71CA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1533484"/>
              </p:ext>
            </p:extLst>
          </p:nvPr>
        </p:nvGraphicFramePr>
        <p:xfrm>
          <a:off x="5005793" y="3805238"/>
          <a:ext cx="1920301" cy="673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4" imgW="736280" imgH="253890" progId="Equation.3">
                  <p:embed/>
                </p:oleObj>
              </mc:Choice>
              <mc:Fallback>
                <p:oleObj name="Rovnica" r:id="rId4" imgW="736280" imgH="253890" progId="Equation.3">
                  <p:embed/>
                  <p:pic>
                    <p:nvPicPr>
                      <p:cNvPr id="4099" name="Object 9">
                        <a:extLst>
                          <a:ext uri="{FF2B5EF4-FFF2-40B4-BE49-F238E27FC236}">
                            <a16:creationId xmlns:a16="http://schemas.microsoft.com/office/drawing/2014/main" id="{7DB3381E-5B35-4923-8A80-6A1B7F2E59C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5793" y="3805238"/>
                        <a:ext cx="1920301" cy="6739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1">
            <a:extLst>
              <a:ext uri="{FF2B5EF4-FFF2-40B4-BE49-F238E27FC236}">
                <a16:creationId xmlns:a16="http://schemas.microsoft.com/office/drawing/2014/main" id="{7DD30D92-5DE3-4558-8479-851F9DBD93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109241"/>
              </p:ext>
            </p:extLst>
          </p:nvPr>
        </p:nvGraphicFramePr>
        <p:xfrm>
          <a:off x="1951309" y="4857108"/>
          <a:ext cx="2902794" cy="954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6" imgW="1307532" imgH="431613" progId="Equation.3">
                  <p:embed/>
                </p:oleObj>
              </mc:Choice>
              <mc:Fallback>
                <p:oleObj name="Rovnica" r:id="rId6" imgW="1307532" imgH="431613" progId="Equation.3">
                  <p:embed/>
                  <p:pic>
                    <p:nvPicPr>
                      <p:cNvPr id="4100" name="Object 11">
                        <a:extLst>
                          <a:ext uri="{FF2B5EF4-FFF2-40B4-BE49-F238E27FC236}">
                            <a16:creationId xmlns:a16="http://schemas.microsoft.com/office/drawing/2014/main" id="{8193BDDE-740B-418D-9B29-1CE8552FBC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1309" y="4857108"/>
                        <a:ext cx="2902794" cy="9543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386063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solidFill>
            <a:schemeClr val="tx1"/>
          </a:solidFill>
        </a:ln>
      </a:spPr>
      <a:bodyPr rtlCol="0" anchor="ctr"/>
      <a:lstStyle>
        <a:defPPr algn="ctr">
          <a:defRPr dirty="0"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>
        <a:ln>
          <a:headEnd type="arrow"/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410F63F6-13B3-524F-B3CC-0934E54702EB}" vid="{1E97BBC5-A21D-794C-A0AA-D9BFD86C73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01definicia SU</Template>
  <TotalTime>2121</TotalTime>
  <Words>887</Words>
  <Application>Microsoft Office PowerPoint</Application>
  <PresentationFormat>Prezentácia na obrazovke (4:3)</PresentationFormat>
  <Paragraphs>94</Paragraphs>
  <Slides>11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6" baseType="lpstr">
      <vt:lpstr>Arial</vt:lpstr>
      <vt:lpstr>Calibri</vt:lpstr>
      <vt:lpstr>Courier New</vt:lpstr>
      <vt:lpstr>Motív Office</vt:lpstr>
      <vt:lpstr>Microsoft Equation 3.0</vt:lpstr>
      <vt:lpstr>Výpočtová teória učenia </vt:lpstr>
      <vt:lpstr>Výpočtová teória učenia - úvod</vt:lpstr>
      <vt:lpstr>Definícia problému</vt:lpstr>
      <vt:lpstr>Chyba hypotézy</vt:lpstr>
      <vt:lpstr>Chyba hypotézy</vt:lpstr>
      <vt:lpstr>Spoľahlivosť učenia</vt:lpstr>
      <vt:lpstr>Spoľahlivosť učenia</vt:lpstr>
      <vt:lpstr>Komplexnosť dátovej množiny  v konečnom priestore hypotéz </vt:lpstr>
      <vt:lpstr>Komplexnosť dátovej množiny  v konečnom priestore hypotéz </vt:lpstr>
      <vt:lpstr>Konjunkcie binárnych atribútov</vt:lpstr>
      <vt:lpstr>Ďakujem za pozornosť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Definícia strojového učenia</dc:title>
  <dc:creator>Kristína Machová</dc:creator>
  <cp:lastModifiedBy>Kristína Machová</cp:lastModifiedBy>
  <cp:revision>214</cp:revision>
  <cp:lastPrinted>2018-02-04T19:03:19Z</cp:lastPrinted>
  <dcterms:created xsi:type="dcterms:W3CDTF">2021-02-12T15:36:07Z</dcterms:created>
  <dcterms:modified xsi:type="dcterms:W3CDTF">2021-05-05T16:52:43Z</dcterms:modified>
</cp:coreProperties>
</file>