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2" r:id="rId3"/>
    <p:sldId id="414" r:id="rId4"/>
    <p:sldId id="415" r:id="rId5"/>
    <p:sldId id="419" r:id="rId6"/>
    <p:sldId id="392" r:id="rId7"/>
    <p:sldId id="405" r:id="rId8"/>
    <p:sldId id="402" r:id="rId9"/>
    <p:sldId id="416" r:id="rId10"/>
    <p:sldId id="417" r:id="rId11"/>
    <p:sldId id="420" r:id="rId12"/>
    <p:sldId id="418" r:id="rId13"/>
    <p:sldId id="3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E82"/>
    <a:srgbClr val="7E0000"/>
    <a:srgbClr val="006666"/>
    <a:srgbClr val="898989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0" autoAdjust="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26" y="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Posilňované učenie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Posilňované učenie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Aktualizačná schéma „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Bucket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Brigade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0927" y="1413666"/>
            <a:ext cx="8622145" cy="4340589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Ak algoritmus aplikuje akciu </a:t>
            </a:r>
            <a:r>
              <a:rPr lang="sk-SK" altLang="sk-SK" sz="2000" b="1" i="1" baseline="0" dirty="0">
                <a:effectLst/>
              </a:rPr>
              <a:t>a</a:t>
            </a:r>
            <a:r>
              <a:rPr lang="sk-SK" altLang="sk-SK" sz="2000" baseline="0" dirty="0">
                <a:effectLst/>
              </a:rPr>
              <a:t> v stave </a:t>
            </a:r>
            <a:r>
              <a:rPr lang="sk-SK" altLang="sk-SK" sz="2000" b="1" i="1" baseline="0" dirty="0">
                <a:effectLst/>
              </a:rPr>
              <a:t>s</a:t>
            </a:r>
            <a:r>
              <a:rPr lang="sk-SK" altLang="sk-SK" sz="2000" baseline="0" dirty="0">
                <a:effectLst/>
              </a:rPr>
              <a:t>, zníži sa </a:t>
            </a:r>
            <a:r>
              <a:rPr lang="sk-SK" altLang="sk-SK" sz="2000" b="1" i="1" baseline="0" dirty="0">
                <a:effectLst/>
              </a:rPr>
              <a:t>Q(</a:t>
            </a:r>
            <a:r>
              <a:rPr lang="sk-SK" altLang="sk-SK" sz="2000" b="1" i="1" baseline="0" dirty="0" err="1">
                <a:effectLst/>
              </a:rPr>
              <a:t>s,a</a:t>
            </a:r>
            <a:r>
              <a:rPr lang="sk-SK" altLang="sk-SK" sz="2000" b="1" i="1" baseline="0" dirty="0">
                <a:effectLst/>
              </a:rPr>
              <a:t>)</a:t>
            </a:r>
            <a:r>
              <a:rPr lang="sk-SK" altLang="sk-SK" sz="2000" baseline="0" dirty="0">
                <a:effectLst/>
              </a:rPr>
              <a:t> </a:t>
            </a:r>
          </a:p>
          <a:p>
            <a:pPr marL="0" indent="0" eaLnBrk="1" hangingPunct="1">
              <a:buNone/>
            </a:pPr>
            <a:r>
              <a:rPr lang="sk-SK" altLang="sk-SK" sz="2000" dirty="0"/>
              <a:t>	</a:t>
            </a:r>
            <a:r>
              <a:rPr lang="sk-SK" altLang="sk-SK" sz="2000" baseline="0" dirty="0">
                <a:effectLst/>
              </a:rPr>
              <a:t>o frakciu </a:t>
            </a:r>
            <a:r>
              <a:rPr lang="sk-SK" altLang="sk-SK" sz="2000" b="1" i="1" baseline="0" dirty="0">
                <a:effectLst/>
              </a:rPr>
              <a:t>f </a:t>
            </a:r>
            <a:r>
              <a:rPr lang="sk-SK" altLang="sk-SK" sz="1600" b="1" i="1" baseline="0" dirty="0">
                <a:effectLst/>
              </a:rPr>
              <a:t>x </a:t>
            </a:r>
            <a:r>
              <a:rPr lang="sk-SK" altLang="sk-SK" sz="2000" b="1" i="1" baseline="0" dirty="0">
                <a:effectLst/>
              </a:rPr>
              <a:t>Q(</a:t>
            </a:r>
            <a:r>
              <a:rPr lang="sk-SK" altLang="sk-SK" sz="2000" b="1" i="1" baseline="0" dirty="0" err="1">
                <a:effectLst/>
              </a:rPr>
              <a:t>s,a</a:t>
            </a:r>
            <a:r>
              <a:rPr lang="sk-SK" altLang="sk-SK" sz="2000" b="1" i="1" baseline="0" dirty="0">
                <a:effectLst/>
              </a:rPr>
              <a:t>)</a:t>
            </a:r>
            <a:r>
              <a:rPr lang="sk-SK" altLang="sk-SK" sz="2000" baseline="0" dirty="0">
                <a:effectLst/>
              </a:rPr>
              <a:t>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O tú istú časť sa zvýši odmena predchádzajúceho stavu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Prvý stav neodovzdá časť svojej hodnoty nikomu (hromadenie odmeny)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Posledný nedostane internú odmenu od nikoho - jeho zdroj je externá odmena koncového stavu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Iba niektoré žiadané stavy majú priradené externé hodnoty (koncové určite)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rgbClr val="006666"/>
                </a:solidFill>
              </a:rPr>
              <a:t>Externá hodnota </a:t>
            </a:r>
            <a:r>
              <a:rPr lang="sk-SK" altLang="sk-SK" sz="2000" dirty="0"/>
              <a:t>reprezentuje skúsenosť s riešením úlohy (</a:t>
            </a:r>
            <a:r>
              <a:rPr lang="sk-SK" altLang="sk-SK" sz="2000" dirty="0" err="1"/>
              <a:t>supervisor</a:t>
            </a:r>
            <a:r>
              <a:rPr lang="sk-SK" altLang="sk-SK" sz="2000" dirty="0"/>
              <a:t>, </a:t>
            </a:r>
            <a:r>
              <a:rPr lang="sk-SK" altLang="sk-SK" sz="2000" dirty="0" err="1"/>
              <a:t>kybic</a:t>
            </a:r>
            <a:r>
              <a:rPr lang="sk-SK" altLang="sk-SK" sz="2000" dirty="0"/>
              <a:t> pri hre šachu)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006666"/>
                </a:solidFill>
                <a:effectLst/>
              </a:rPr>
              <a:t>Interná odmena </a:t>
            </a:r>
            <a:r>
              <a:rPr lang="sk-SK" altLang="sk-SK" sz="2000" baseline="0" dirty="0">
                <a:effectLst/>
              </a:rPr>
              <a:t>odráža odhad miery </a:t>
            </a:r>
            <a:r>
              <a:rPr lang="sk-SK" altLang="sk-SK" sz="2000" baseline="0" dirty="0" err="1">
                <a:effectLst/>
              </a:rPr>
              <a:t>žiadanosti</a:t>
            </a:r>
            <a:r>
              <a:rPr lang="sk-SK" altLang="sk-SK" sz="2000" baseline="0" dirty="0">
                <a:effectLst/>
              </a:rPr>
              <a:t> akcie </a:t>
            </a:r>
            <a:r>
              <a:rPr lang="sk-SK" altLang="sk-SK" sz="2000" b="1" i="1" baseline="0" dirty="0">
                <a:effectLst/>
              </a:rPr>
              <a:t>a</a:t>
            </a:r>
            <a:r>
              <a:rPr lang="sk-SK" altLang="sk-SK" sz="2000" baseline="0" dirty="0">
                <a:effectLst/>
              </a:rPr>
              <a:t> v stave </a:t>
            </a:r>
            <a:r>
              <a:rPr lang="sk-SK" altLang="sk-SK" sz="2000" b="1" i="1" baseline="0" dirty="0">
                <a:effectLst/>
              </a:rPr>
              <a:t>s</a:t>
            </a:r>
            <a:endParaRPr lang="sk-SK" altLang="sk-SK" sz="2000" baseline="0" dirty="0">
              <a:effectLst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altLang="sk-SK" sz="2000" baseline="0" dirty="0">
              <a:effectLst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sk-SK" sz="2000" baseline="0" dirty="0">
              <a:sym typeface="Wingdings" pitchFamily="2" charset="2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Prehľad metód posilňovaného učenia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2514" y="1254111"/>
            <a:ext cx="8360229" cy="495074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sk-SK" sz="2000" dirty="0">
                <a:solidFill>
                  <a:srgbClr val="485E82"/>
                </a:solidFill>
              </a:rPr>
              <a:t>Základné metódy používajúce reprezentáciu tabuľkou</a:t>
            </a:r>
            <a:endParaRPr lang="sk-SK" altLang="sk-SK" sz="2000" dirty="0">
              <a:solidFill>
                <a:srgbClr val="485E82"/>
              </a:solidFill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Založené na dynamickom programovaní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Iterácia politiky (</a:t>
            </a:r>
            <a:r>
              <a:rPr lang="sk-SK" altLang="sk-SK" sz="2000" dirty="0" err="1"/>
              <a:t>Policy</a:t>
            </a:r>
            <a:r>
              <a:rPr lang="sk-SK" altLang="sk-SK" sz="2000" dirty="0"/>
              <a:t> </a:t>
            </a:r>
            <a:r>
              <a:rPr lang="sk-SK" altLang="sk-SK" sz="2000" dirty="0" err="1"/>
              <a:t>Iteration</a:t>
            </a:r>
            <a:r>
              <a:rPr lang="sk-SK" altLang="sk-SK" sz="2000" dirty="0"/>
              <a:t>)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Iterácia hodnôt (</a:t>
            </a:r>
            <a:r>
              <a:rPr lang="sk-SK" altLang="sk-SK" sz="2000" baseline="0" dirty="0" err="1">
                <a:effectLst/>
              </a:rPr>
              <a:t>Value</a:t>
            </a:r>
            <a:r>
              <a:rPr lang="sk-SK" altLang="sk-SK" sz="2000" baseline="0" dirty="0">
                <a:effectLst/>
              </a:rPr>
              <a:t> </a:t>
            </a:r>
            <a:r>
              <a:rPr lang="sk-SK" altLang="sk-SK" sz="2000" baseline="0" dirty="0" err="1">
                <a:effectLst/>
              </a:rPr>
              <a:t>Iteration</a:t>
            </a:r>
            <a:r>
              <a:rPr lang="sk-SK" altLang="sk-SK" sz="2000" baseline="0" dirty="0">
                <a:effectLst/>
              </a:rPr>
              <a:t>)</a:t>
            </a: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Monte Carlo prístup </a:t>
            </a:r>
            <a:r>
              <a:rPr lang="sk-SK" altLang="sk-SK" sz="2000" baseline="0" dirty="0">
                <a:effectLst/>
              </a:rPr>
              <a:t>(On-</a:t>
            </a:r>
            <a:r>
              <a:rPr lang="sk-SK" altLang="sk-SK" sz="2000" baseline="0" dirty="0" err="1">
                <a:effectLst/>
              </a:rPr>
              <a:t>policy</a:t>
            </a:r>
            <a:r>
              <a:rPr lang="sk-SK" altLang="sk-SK" sz="2000" baseline="0" dirty="0">
                <a:effectLst/>
              </a:rPr>
              <a:t> MC </a:t>
            </a:r>
            <a:r>
              <a:rPr lang="sk-SK" altLang="sk-SK" sz="2000" baseline="0" dirty="0" err="1">
                <a:effectLst/>
              </a:rPr>
              <a:t>Control</a:t>
            </a:r>
            <a:r>
              <a:rPr lang="sk-SK" altLang="sk-SK" sz="2000" baseline="0" dirty="0">
                <a:effectLst/>
              </a:rPr>
              <a:t>)</a:t>
            </a: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sk-SK" altLang="sk-SK" sz="2000" baseline="0" dirty="0" err="1">
                <a:solidFill>
                  <a:srgbClr val="7E0000"/>
                </a:solidFill>
                <a:effectLst/>
              </a:rPr>
              <a:t>Temporal</a:t>
            </a: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 </a:t>
            </a:r>
            <a:r>
              <a:rPr lang="sk-SK" altLang="sk-SK" sz="2000" baseline="0" dirty="0" err="1">
                <a:solidFill>
                  <a:srgbClr val="7E0000"/>
                </a:solidFill>
                <a:effectLst/>
              </a:rPr>
              <a:t>Difference</a:t>
            </a: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 </a:t>
            </a:r>
            <a:r>
              <a:rPr lang="sk-SK" altLang="sk-SK" sz="2000" baseline="0" dirty="0" err="1">
                <a:solidFill>
                  <a:srgbClr val="7E0000"/>
                </a:solidFill>
                <a:effectLst/>
              </a:rPr>
              <a:t>Approaches</a:t>
            </a:r>
            <a:endParaRPr lang="sk-SK" altLang="sk-SK" sz="2000" baseline="0" dirty="0">
              <a:effectLst/>
            </a:endParaRPr>
          </a:p>
          <a:p>
            <a:pPr marL="856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000" baseline="0" dirty="0">
                <a:effectLst/>
              </a:rPr>
              <a:t>Q-</a:t>
            </a:r>
            <a:r>
              <a:rPr lang="sk-SK" sz="2000" baseline="0" dirty="0" err="1">
                <a:effectLst/>
              </a:rPr>
              <a:t>learning</a:t>
            </a:r>
            <a:r>
              <a:rPr lang="sk-SK" sz="2000" baseline="0" dirty="0">
                <a:effectLst/>
              </a:rPr>
              <a:t>, </a:t>
            </a:r>
          </a:p>
          <a:p>
            <a:pPr marL="856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000" baseline="0" dirty="0">
                <a:effectLst/>
              </a:rPr>
              <a:t>SARSA (State-</a:t>
            </a:r>
            <a:r>
              <a:rPr lang="sk-SK" sz="2000" baseline="0" dirty="0" err="1">
                <a:effectLst/>
              </a:rPr>
              <a:t>action</a:t>
            </a:r>
            <a:r>
              <a:rPr lang="sk-SK" sz="2000" baseline="0" dirty="0">
                <a:effectLst/>
              </a:rPr>
              <a:t>-</a:t>
            </a:r>
            <a:r>
              <a:rPr lang="sk-SK" sz="2000" baseline="0" dirty="0" err="1">
                <a:effectLst/>
              </a:rPr>
              <a:t>reward-stae-action</a:t>
            </a:r>
            <a:r>
              <a:rPr lang="sk-SK" sz="2000" baseline="0" dirty="0">
                <a:effectLst/>
              </a:rPr>
              <a:t>)</a:t>
            </a:r>
          </a:p>
          <a:p>
            <a:pPr marL="856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000" baseline="0" dirty="0" err="1">
                <a:effectLst/>
              </a:rPr>
              <a:t>Expected</a:t>
            </a:r>
            <a:r>
              <a:rPr lang="sk-SK" sz="2000" baseline="0" dirty="0">
                <a:effectLst/>
              </a:rPr>
              <a:t> SARSA</a:t>
            </a: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sk-SK" sz="20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sk-SK" sz="2000" dirty="0">
                <a:solidFill>
                  <a:srgbClr val="485E82"/>
                </a:solidFill>
              </a:rPr>
              <a:t>Metódy pre aproximáciu stavov</a:t>
            </a:r>
            <a:endParaRPr lang="sk-SK" altLang="sk-SK" sz="2000" dirty="0">
              <a:solidFill>
                <a:srgbClr val="485E82"/>
              </a:solidFill>
            </a:endParaRP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Diferenciálna SARSA</a:t>
            </a: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 err="1">
                <a:solidFill>
                  <a:srgbClr val="7E0000"/>
                </a:solidFill>
                <a:effectLst/>
              </a:rPr>
              <a:t>Deep</a:t>
            </a: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 Q </a:t>
            </a:r>
            <a:r>
              <a:rPr lang="sk-SK" altLang="sk-SK" sz="2000" baseline="0" dirty="0" err="1">
                <a:solidFill>
                  <a:srgbClr val="7E0000"/>
                </a:solidFill>
                <a:effectLst/>
              </a:rPr>
              <a:t>Network</a:t>
            </a:r>
            <a:endParaRPr lang="sk-SK" altLang="sk-SK" sz="2000" baseline="0" dirty="0">
              <a:solidFill>
                <a:srgbClr val="7E0000"/>
              </a:solidFill>
              <a:effectLst/>
            </a:endParaRP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sk-SK" sz="20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sk-SK" sz="2000" dirty="0">
                <a:solidFill>
                  <a:srgbClr val="485E82"/>
                </a:solidFill>
              </a:rPr>
              <a:t>Metódy pre aproximáciu politiky</a:t>
            </a:r>
            <a:endParaRPr lang="sk-SK" altLang="sk-SK" sz="2000" dirty="0">
              <a:solidFill>
                <a:srgbClr val="485E82"/>
              </a:solidFill>
            </a:endParaRPr>
          </a:p>
          <a:p>
            <a:pPr marL="85725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 err="1"/>
              <a:t>Actor-critic</a:t>
            </a:r>
            <a:r>
              <a:rPr lang="sk-SK" altLang="sk-SK" sz="2000" dirty="0"/>
              <a:t> </a:t>
            </a:r>
            <a:r>
              <a:rPr lang="sk-SK" altLang="sk-SK" sz="2000" dirty="0" err="1"/>
              <a:t>Algorithms</a:t>
            </a:r>
            <a:endParaRPr lang="sk-SK" sz="20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Diskusia k posilňovanému učeniu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0927" y="1413666"/>
            <a:ext cx="8622145" cy="434058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k-SK" sz="2000" baseline="0" dirty="0">
                <a:solidFill>
                  <a:srgbClr val="339966"/>
                </a:solidFill>
                <a:effectLst/>
              </a:rPr>
              <a:t>Výhody učenia odmenou a trestom: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 nepožaduje znalosti o efektívnosti operátorov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 dokáže zvládnuť neurčité a zašumené domény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 môže spolupracovať s externým svetom (externá odmena)</a:t>
            </a:r>
          </a:p>
          <a:p>
            <a:pPr marL="0" indent="0">
              <a:buNone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Nevýhody učenia odmenou a trestom:</a:t>
            </a:r>
            <a:r>
              <a:rPr lang="sk-SK" sz="2000" baseline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nízka rýchlosť učenia zvlášť pri dlhých riešiacich cestách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závislosť na postupnom spätnom šírení odmien pozdĺž hľadanej cesty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riešiteľ úlohy prechádza stavovým priestorom mnohokrát 	kým odmeny dosiahnu všetky časti stavového priestoru</a:t>
            </a:r>
          </a:p>
          <a:p>
            <a:pPr marL="0" indent="0">
              <a:buNone/>
              <a:defRPr/>
            </a:pPr>
            <a:r>
              <a:rPr lang="sk-SK" sz="2000" baseline="0" dirty="0">
                <a:solidFill>
                  <a:schemeClr val="hlink"/>
                </a:solidFill>
                <a:effectLst/>
              </a:rPr>
              <a:t>	</a:t>
            </a:r>
          </a:p>
          <a:p>
            <a:pPr marL="0" indent="0">
              <a:buNone/>
              <a:defRPr/>
            </a:pPr>
            <a:r>
              <a:rPr lang="sk-SK" sz="2000" baseline="0" dirty="0">
                <a:effectLst/>
              </a:rPr>
              <a:t>Riešením by mohlo byť rozdelenie priestoru 	na zmysluplné segmenty a oddelené trénovanie učiaceho systému nad každým segmentom.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sk-SK" sz="2000" baseline="0" dirty="0">
              <a:sym typeface="Wingdings" pitchFamily="2" charset="2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http://people.tuke.sk/kristina.machova/prezentacieSU/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Posilňované učenie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26909" y="595291"/>
            <a:ext cx="2682453" cy="101676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Kontrolované učenie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1600" dirty="0">
                <a:solidFill>
                  <a:schemeClr val="bg1">
                    <a:lumMod val="50000"/>
                  </a:schemeClr>
                </a:solidFill>
              </a:rPr>
              <a:t>Nekontrolované učenie</a:t>
            </a:r>
            <a:endParaRPr lang="sk-SK" altLang="sk-SK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Posilňované učenie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505692" y="1208686"/>
            <a:ext cx="8393723" cy="45236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2000" b="1" dirty="0" err="1">
                <a:solidFill>
                  <a:srgbClr val="006666"/>
                </a:solidFill>
              </a:rPr>
              <a:t>Reinforcement</a:t>
            </a:r>
            <a:r>
              <a:rPr lang="sk-SK" altLang="sk-SK" sz="2000" b="1" dirty="0">
                <a:solidFill>
                  <a:srgbClr val="006666"/>
                </a:solidFill>
              </a:rPr>
              <a:t> </a:t>
            </a:r>
            <a:r>
              <a:rPr lang="sk-SK" altLang="sk-SK" sz="2000" b="1" dirty="0" err="1">
                <a:solidFill>
                  <a:srgbClr val="006666"/>
                </a:solidFill>
              </a:rPr>
              <a:t>learning</a:t>
            </a:r>
            <a:r>
              <a:rPr lang="sk-SK" altLang="sk-SK" sz="2000" b="1" dirty="0">
                <a:solidFill>
                  <a:srgbClr val="006666"/>
                </a:solidFill>
              </a:rPr>
              <a:t> (RL)</a:t>
            </a:r>
            <a:r>
              <a:rPr lang="sk-SK" altLang="sk-SK" sz="2000" dirty="0">
                <a:solidFill>
                  <a:srgbClr val="006666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="1" dirty="0"/>
              <a:t>Učenie odmenou a trestom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Rieši sekvenčnú úlohu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Operuje v stavovom priestore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Hľadá najkratšiu cestu od počiatočného ku cieľovému stavu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Viac počiatočných stavov a jeden cieľový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Jeden počiatočný a viac cieľových stavov (šach)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Učenie spočíva vo vylepšovaní rozhodnutí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Rozhodnutia – v mozgu agenta (softvér), vo fyzickom svete</a:t>
            </a:r>
          </a:p>
          <a:p>
            <a:pPr marL="0" indent="0">
              <a:buFont typeface="Arial"/>
              <a:buNone/>
              <a:defRPr/>
            </a:pPr>
            <a:r>
              <a:rPr lang="sk-SK" sz="2000" b="1" dirty="0"/>
              <a:t>Použitie</a:t>
            </a:r>
            <a:r>
              <a:rPr lang="sk-SK" sz="2000" dirty="0"/>
              <a:t>: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Aplikuje sa </a:t>
            </a:r>
            <a:r>
              <a:rPr lang="sk-SK" sz="2000" dirty="0">
                <a:solidFill>
                  <a:srgbClr val="7E0000"/>
                </a:solidFill>
              </a:rPr>
              <a:t>presné rozhodnutie v každom stave </a:t>
            </a:r>
            <a:r>
              <a:rPr lang="sk-SK" sz="2000" dirty="0"/>
              <a:t>podľa výsledku učenia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Výsledok učenia je optimálna cesta ako séria rozhodnutí</a:t>
            </a:r>
          </a:p>
          <a:p>
            <a:pPr marL="0" indent="0">
              <a:buFont typeface="Arial"/>
              <a:buNone/>
              <a:defRPr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Posilňované učenie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505692" y="1208686"/>
            <a:ext cx="8393723" cy="45236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Vstupy:	stavový priestor – mapuje doménu</a:t>
            </a:r>
          </a:p>
          <a:p>
            <a:pPr marL="0" indent="0">
              <a:buNone/>
              <a:defRPr/>
            </a:pPr>
            <a:r>
              <a:rPr lang="sk-SK" sz="2000" dirty="0"/>
              <a:t>			</a:t>
            </a:r>
            <a:r>
              <a:rPr lang="sk-SK" sz="2000" baseline="0" dirty="0">
                <a:effectLst/>
              </a:rPr>
              <a:t>čiastočné znalosti problémovej domény		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Výstup:	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presné rozhodnutie v každom stave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Agent počas hľadania generuje vlastné experimenty</a:t>
            </a:r>
            <a:r>
              <a:rPr lang="en-US" sz="2000" baseline="0" dirty="0">
                <a:effectLst/>
              </a:rPr>
              <a:t> </a:t>
            </a:r>
            <a:endParaRPr lang="sk-SK" sz="2000" baseline="0" dirty="0">
              <a:effectLst/>
            </a:endParaRPr>
          </a:p>
          <a:p>
            <a:pPr marL="0" indent="0">
              <a:buNone/>
              <a:defRPr/>
            </a:pPr>
            <a:r>
              <a:rPr lang="sk-SK" sz="2000" baseline="0" dirty="0">
                <a:solidFill>
                  <a:srgbClr val="006666"/>
                </a:solidFill>
                <a:effectLst/>
              </a:rPr>
              <a:t>	</a:t>
            </a:r>
            <a:r>
              <a:rPr lang="en-US" sz="2000" baseline="0" dirty="0">
                <a:solidFill>
                  <a:srgbClr val="006666"/>
                </a:solidFill>
                <a:effectLst/>
              </a:rPr>
              <a:t>– </a:t>
            </a:r>
            <a:r>
              <a:rPr lang="en-US" sz="2000" baseline="0" dirty="0">
                <a:solidFill>
                  <a:srgbClr val="7E0000"/>
                </a:solidFill>
                <a:effectLst/>
              </a:rPr>
              <a:t>intern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á odmena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Môže aj sledovať riešenie doménového experta</a:t>
            </a:r>
          </a:p>
          <a:p>
            <a:pPr marL="0" indent="0">
              <a:buNone/>
              <a:defRPr/>
            </a:pPr>
            <a:r>
              <a:rPr lang="sk-SK" sz="2000" baseline="0" dirty="0">
                <a:effectLst/>
              </a:rPr>
              <a:t>	- 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externá odmena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Riadiace znalosti môžu byť získané aj vyhodnotením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>
                <a:effectLst/>
              </a:rPr>
              <a:t>úspešných</a:t>
            </a:r>
            <a:r>
              <a:rPr lang="en-US" sz="1800" baseline="0" dirty="0">
                <a:effectLst/>
              </a:rPr>
              <a:t> </a:t>
            </a:r>
            <a:r>
              <a:rPr lang="sk-SK" sz="1800" baseline="0" dirty="0">
                <a:effectLst/>
              </a:rPr>
              <a:t>ciest </a:t>
            </a:r>
            <a:r>
              <a:rPr lang="en-US" sz="1800" baseline="0" dirty="0">
                <a:effectLst/>
              </a:rPr>
              <a:t>(</a:t>
            </a:r>
            <a:r>
              <a:rPr lang="sk-SK" sz="1800" baseline="0" dirty="0">
                <a:effectLst/>
              </a:rPr>
              <a:t>výhry</a:t>
            </a:r>
            <a:r>
              <a:rPr lang="en-US" sz="1800" baseline="0" dirty="0">
                <a:effectLst/>
              </a:rPr>
              <a:t>)</a:t>
            </a:r>
            <a:r>
              <a:rPr lang="sk-SK" sz="1800" baseline="0" dirty="0">
                <a:effectLst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>
                <a:effectLst/>
              </a:rPr>
              <a:t>neúspešných ciest </a:t>
            </a:r>
            <a:r>
              <a:rPr lang="en-US" sz="1800" baseline="0" dirty="0">
                <a:effectLst/>
              </a:rPr>
              <a:t>(</a:t>
            </a:r>
            <a:r>
              <a:rPr lang="sk-SK" sz="1800" baseline="0" dirty="0">
                <a:effectLst/>
              </a:rPr>
              <a:t>prehry, </a:t>
            </a:r>
            <a:r>
              <a:rPr lang="sk-SK" sz="1800" baseline="0" dirty="0" err="1">
                <a:effectLst/>
              </a:rPr>
              <a:t>sľučky</a:t>
            </a:r>
            <a:r>
              <a:rPr lang="en-US" sz="1800" baseline="0" dirty="0">
                <a:effectLst/>
              </a:rPr>
              <a:t>)</a:t>
            </a:r>
            <a:endParaRPr lang="sk-SK" sz="18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Riešenie sekvenčnej úlohy </a:t>
            </a:r>
            <a:r>
              <a:rPr lang="sk-SK" sz="2000" baseline="0" dirty="0">
                <a:effectLst/>
              </a:rPr>
              <a:t>vyžaduje viac krokov (rozhodnutí) v porovnaní s klasifikačnou úlohou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I</a:t>
            </a:r>
            <a:r>
              <a:rPr lang="sk-SK" sz="2000" baseline="0" dirty="0">
                <a:effectLst/>
              </a:rPr>
              <a:t>nformáciu o úspešnosti kroku dostane riešiteľ dlho po jeho vykonaní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60551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Posilňované učenie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293077" y="1375610"/>
            <a:ext cx="7604013" cy="4106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Sústreďuje sa na preferenciu znalostí na výber operátora pomocou </a:t>
            </a:r>
            <a:r>
              <a:rPr lang="sk-SK" sz="2000" baseline="0" dirty="0" err="1">
                <a:solidFill>
                  <a:srgbClr val="7E0000"/>
                </a:solidFill>
                <a:effectLst/>
              </a:rPr>
              <a:t>ohodnocovacej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funkcie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Stratégia - v každom kroku zvoliť stav s najvyššou odmenou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Reprezentácia – pomocou tabuľky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Popisuje páry </a:t>
            </a: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stav </a:t>
            </a:r>
            <a:r>
              <a:rPr lang="sk-SK" altLang="sk-SK" sz="2000" b="1" i="1" baseline="0" dirty="0">
                <a:solidFill>
                  <a:srgbClr val="7E0000"/>
                </a:solidFill>
                <a:effectLst/>
              </a:rPr>
              <a:t>s</a:t>
            </a: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 – akcia </a:t>
            </a:r>
            <a:r>
              <a:rPr lang="sk-SK" altLang="sk-SK" sz="2000" b="1" i="1" baseline="0" dirty="0">
                <a:solidFill>
                  <a:srgbClr val="7E0000"/>
                </a:solidFill>
                <a:effectLst/>
              </a:rPr>
              <a:t>a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Každá bunka tabuľky obsahuje očakávanú odmenu, reprezentujúcu vhodnosť vykonania akcie </a:t>
            </a:r>
            <a:r>
              <a:rPr lang="sk-SK" altLang="sk-SK" sz="2000" b="1" i="1" baseline="0" dirty="0">
                <a:effectLst/>
              </a:rPr>
              <a:t>a</a:t>
            </a:r>
            <a:r>
              <a:rPr lang="sk-SK" altLang="sk-SK" sz="2000" baseline="0" dirty="0">
                <a:effectLst/>
              </a:rPr>
              <a:t> v danom stave </a:t>
            </a:r>
            <a:r>
              <a:rPr lang="sk-SK" altLang="sk-SK" sz="2000" b="1" i="1" baseline="0" dirty="0">
                <a:effectLst/>
              </a:rPr>
              <a:t>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Takúto tabuľku je možné zobraziť ako orientovaný ohodnotený graf, ktorého uzly znázorňujú stavy a hrany akcie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Tento graf sa nazýva </a:t>
            </a:r>
            <a:r>
              <a:rPr lang="sk-SK" altLang="sk-SK" sz="2000" baseline="0" dirty="0">
                <a:solidFill>
                  <a:schemeClr val="tx2"/>
                </a:solidFill>
                <a:effectLst/>
              </a:rPr>
              <a:t>stavový priestor</a:t>
            </a:r>
            <a:endParaRPr lang="sk-SK" alt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20531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3008313" cy="4663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2400" dirty="0"/>
              <a:t>Stavový priestor </a:t>
            </a:r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4754880" y="980649"/>
            <a:ext cx="3986784" cy="1638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k-SK" sz="180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príklad: cieľ je, aby robot poukladal 	kocky na seba v poradí A, B, C </a:t>
            </a:r>
          </a:p>
          <a:p>
            <a:pPr marL="0" indent="0">
              <a:buNone/>
              <a:defRPr/>
            </a:pPr>
            <a:r>
              <a:rPr lang="sk-SK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príklad: prelievanie vody</a:t>
            </a:r>
          </a:p>
          <a:p>
            <a:pPr marL="0" indent="0">
              <a:buNone/>
              <a:defRPr/>
            </a:pPr>
            <a:endParaRPr lang="sk-SK" sz="1800" kern="120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k-SK" sz="1400" kern="120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sk-SK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14BCBCE-8EE3-4D7E-9663-CD75DFC0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485"/>
            <a:ext cx="4743883" cy="3619740"/>
          </a:xfrm>
          <a:prstGeom prst="rect">
            <a:avLst/>
          </a:prstGeom>
        </p:spPr>
      </p:pic>
      <p:pic>
        <p:nvPicPr>
          <p:cNvPr id="6" name="Zástupný objekt pre obsah 3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9CEF8B8-D8AE-4256-ABB2-93E86FB48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2791405"/>
            <a:ext cx="4572000" cy="3619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99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Tabuľková reprezentácia 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F177101-02AF-4603-AEEC-2EE6CAE9C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7" y="1228438"/>
            <a:ext cx="8210272" cy="43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Proces učenia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9730" y="1169607"/>
            <a:ext cx="8430852" cy="49448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Používa sa </a:t>
            </a:r>
            <a:r>
              <a:rPr lang="sk-SK" sz="2000" baseline="0" dirty="0" err="1">
                <a:effectLst/>
              </a:rPr>
              <a:t>dopredné</a:t>
            </a:r>
            <a:r>
              <a:rPr lang="sk-SK" sz="2000" baseline="0" dirty="0">
                <a:effectLst/>
              </a:rPr>
              <a:t> reťazenie. To vyžaduje 3 kroky: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sk-SK" sz="1800" baseline="0" dirty="0">
                <a:effectLst/>
              </a:rPr>
              <a:t>Hľadanie tabuľkových vstupov pre aktuálny stav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sk-SK" sz="1800" baseline="0" dirty="0">
                <a:effectLst/>
              </a:rPr>
              <a:t>Výber akcie s najvyšším skóre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sk-SK" sz="1800" baseline="0" dirty="0">
                <a:effectLst/>
              </a:rPr>
              <a:t>Aplikovanie vybratej akcie na dosiahnutie nového stavu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effectLst/>
              </a:rPr>
              <a:t>Troj</a:t>
            </a:r>
            <a:r>
              <a:rPr lang="sk-SK" sz="2000" baseline="0" dirty="0">
                <a:effectLst/>
              </a:rPr>
              <a:t>-krokový cyklus sa opakuje kým nie je dosiahnutý požadovaný stav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006666"/>
                </a:solidFill>
                <a:effectLst/>
              </a:rPr>
              <a:t>Algoritmus mení - aktualizuje predikovanú internú odmenu </a:t>
            </a:r>
            <a:r>
              <a:rPr lang="sk-SK" sz="2000" baseline="0" dirty="0">
                <a:effectLst/>
              </a:rPr>
              <a:t>uchovávanú v tabuľke stavov a akcií na základe skúsenosti: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Stavový priestor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006666"/>
                </a:solidFill>
                <a:effectLst/>
              </a:rPr>
              <a:t>Externé odmeny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Najznámejšie aktualizačné schémy sú:</a:t>
            </a:r>
          </a:p>
          <a:p>
            <a:pPr marL="3086100" lvl="7" indent="0">
              <a:buNone/>
              <a:defRPr/>
            </a:pPr>
            <a:r>
              <a:rPr lang="sk-SK" sz="1000" baseline="0" dirty="0">
                <a:effectLst/>
              </a:rPr>
              <a:t>				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Q – </a:t>
            </a:r>
            <a:r>
              <a:rPr lang="sk-SK" sz="2000" baseline="0" dirty="0" err="1">
                <a:solidFill>
                  <a:srgbClr val="7E0000"/>
                </a:solidFill>
                <a:effectLst/>
              </a:rPr>
              <a:t>learning</a:t>
            </a:r>
            <a:endParaRPr lang="sk-SK" sz="2000" baseline="0" dirty="0">
              <a:solidFill>
                <a:srgbClr val="7E0000"/>
              </a:solidFill>
              <a:effectLst/>
            </a:endParaRPr>
          </a:p>
          <a:p>
            <a:pPr marL="3086100" lvl="7" indent="0">
              <a:buNone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				</a:t>
            </a:r>
            <a:r>
              <a:rPr lang="sk-SK" sz="2000" baseline="0" dirty="0" err="1">
                <a:solidFill>
                  <a:srgbClr val="7E0000"/>
                </a:solidFill>
                <a:effectLst/>
              </a:rPr>
              <a:t>Bucket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</a:t>
            </a:r>
            <a:r>
              <a:rPr lang="sk-SK" sz="2000" baseline="0" dirty="0" err="1">
                <a:solidFill>
                  <a:srgbClr val="7E0000"/>
                </a:solidFill>
                <a:effectLst/>
              </a:rPr>
              <a:t>Brigade</a:t>
            </a:r>
            <a:endParaRPr lang="sk-SK" sz="2000" baseline="0" dirty="0">
              <a:solidFill>
                <a:srgbClr val="7E0000"/>
              </a:solidFill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Aktualizačná schéma Q -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learning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1885" y="1041109"/>
            <a:ext cx="8360229" cy="5318335"/>
          </a:xfrm>
        </p:spPr>
        <p:txBody>
          <a:bodyPr>
            <a:norm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sk-SK" altLang="sk-SK" sz="2000" i="1" baseline="0" dirty="0">
                <a:effectLst/>
              </a:rPr>
              <a:t>0</a:t>
            </a:r>
            <a:r>
              <a:rPr lang="en-US" altLang="sk-SK" sz="2000" i="1" baseline="0" dirty="0">
                <a:effectLst/>
              </a:rPr>
              <a:t>&lt;</a:t>
            </a:r>
            <a:r>
              <a:rPr lang="el-GR" altLang="sk-SK" sz="2000" b="1" i="1" baseline="0" dirty="0">
                <a:effectLst/>
              </a:rPr>
              <a:t>γ</a:t>
            </a:r>
            <a:r>
              <a:rPr lang="en-US" altLang="sk-SK" sz="2000" i="1" baseline="0" dirty="0">
                <a:effectLst/>
              </a:rPr>
              <a:t>&lt;1 </a:t>
            </a:r>
            <a:r>
              <a:rPr lang="sk-SK" altLang="sk-SK" sz="2000" baseline="0" dirty="0">
                <a:effectLst/>
              </a:rPr>
              <a:t>je redukčný faktor</a:t>
            </a:r>
          </a:p>
          <a:p>
            <a:pPr marL="0" indent="0" eaLnBrk="1" hangingPunct="1">
              <a:buNone/>
            </a:pPr>
            <a:r>
              <a:rPr lang="sk-SK" altLang="sk-SK" sz="2000" i="1" baseline="0" dirty="0">
                <a:effectLst/>
              </a:rPr>
              <a:t>0</a:t>
            </a:r>
            <a:r>
              <a:rPr lang="en-US" altLang="sk-SK" sz="2000" i="1" baseline="0" dirty="0">
                <a:effectLst/>
              </a:rPr>
              <a:t>&lt;</a:t>
            </a:r>
            <a:r>
              <a:rPr lang="el-GR" altLang="sk-SK" sz="2000" b="1" i="1" baseline="0" dirty="0">
                <a:effectLst/>
              </a:rPr>
              <a:t>β</a:t>
            </a:r>
            <a:r>
              <a:rPr lang="en-US" altLang="sk-SK" sz="2000" i="1" baseline="0" dirty="0">
                <a:effectLst/>
              </a:rPr>
              <a:t>&lt;</a:t>
            </a:r>
            <a:r>
              <a:rPr lang="sk-SK" altLang="sk-SK" sz="2000" i="1" baseline="0" dirty="0">
                <a:effectLst/>
              </a:rPr>
              <a:t>1</a:t>
            </a:r>
            <a:r>
              <a:rPr lang="sk-SK" altLang="sk-SK" sz="2000" baseline="0" dirty="0">
                <a:effectLst/>
              </a:rPr>
              <a:t> je faktor rýchlosti učenia</a:t>
            </a:r>
          </a:p>
          <a:p>
            <a:pPr marL="0" indent="0" eaLnBrk="1" hangingPunct="1">
              <a:buNone/>
            </a:pPr>
            <a:r>
              <a:rPr lang="sk-SK" altLang="sk-SK" sz="2000" b="1" i="1" baseline="0" dirty="0">
                <a:effectLst/>
              </a:rPr>
              <a:t>Q</a:t>
            </a:r>
            <a:r>
              <a:rPr lang="en-US" altLang="sk-SK" sz="2000" b="1" i="1" baseline="0" dirty="0">
                <a:effectLst/>
              </a:rPr>
              <a:t>(</a:t>
            </a:r>
            <a:r>
              <a:rPr lang="sk-SK" altLang="sk-SK" sz="2000" b="1" i="1" baseline="0" dirty="0" err="1">
                <a:effectLst/>
              </a:rPr>
              <a:t>s,a</a:t>
            </a:r>
            <a:r>
              <a:rPr lang="en-US" altLang="sk-SK" sz="2000" b="1" i="1" baseline="0" dirty="0">
                <a:effectLst/>
              </a:rPr>
              <a:t>)</a:t>
            </a:r>
            <a:r>
              <a:rPr lang="sk-SK" altLang="sk-SK" sz="2000" baseline="0" dirty="0">
                <a:effectLst/>
              </a:rPr>
              <a:t> je interná odmena</a:t>
            </a:r>
          </a:p>
          <a:p>
            <a:pPr marL="0" indent="0" eaLnBrk="1" hangingPunct="1">
              <a:buNone/>
            </a:pPr>
            <a:r>
              <a:rPr lang="sk-SK" altLang="sk-SK" sz="2000" b="1" i="1" baseline="0" dirty="0">
                <a:effectLst/>
              </a:rPr>
              <a:t>s</a:t>
            </a:r>
            <a:r>
              <a:rPr lang="en-US" altLang="sk-SK" sz="2000" b="1" i="1" baseline="0" dirty="0">
                <a:effectLst/>
              </a:rPr>
              <a:t>’</a:t>
            </a:r>
            <a:r>
              <a:rPr lang="en-US" altLang="sk-SK" sz="2000" baseline="0" dirty="0">
                <a:effectLst/>
              </a:rPr>
              <a:t> </a:t>
            </a:r>
            <a:r>
              <a:rPr lang="sk-SK" altLang="sk-SK" sz="2000" baseline="0" dirty="0">
                <a:effectLst/>
              </a:rPr>
              <a:t>je výsledný stav po aplikácii akcie </a:t>
            </a:r>
            <a:r>
              <a:rPr lang="sk-SK" altLang="sk-SK" sz="2000" b="1" i="1" baseline="0" dirty="0">
                <a:effectLst/>
              </a:rPr>
              <a:t>a</a:t>
            </a:r>
            <a:r>
              <a:rPr lang="sk-SK" altLang="sk-SK" sz="2000" baseline="0" dirty="0">
                <a:effectLst/>
              </a:rPr>
              <a:t> v stave </a:t>
            </a:r>
            <a:r>
              <a:rPr lang="sk-SK" altLang="sk-SK" sz="2000" b="1" i="1" baseline="0" dirty="0">
                <a:effectLst/>
              </a:rPr>
              <a:t>s</a:t>
            </a:r>
          </a:p>
          <a:p>
            <a:pPr marL="0" indent="0" eaLnBrk="1" hangingPunct="1">
              <a:buNone/>
            </a:pPr>
            <a:r>
              <a:rPr lang="sk-SK" altLang="sk-SK" sz="2000" b="1" i="1" baseline="0" dirty="0">
                <a:effectLst/>
              </a:rPr>
              <a:t>r(</a:t>
            </a:r>
            <a:r>
              <a:rPr lang="sk-SK" altLang="sk-SK" sz="2000" b="1" i="1" baseline="0" dirty="0" err="1">
                <a:effectLst/>
              </a:rPr>
              <a:t>s,a</a:t>
            </a:r>
            <a:r>
              <a:rPr lang="sk-SK" altLang="sk-SK" sz="2000" b="1" i="1" baseline="0" dirty="0">
                <a:effectLst/>
              </a:rPr>
              <a:t>)</a:t>
            </a:r>
            <a:r>
              <a:rPr lang="sk-SK" altLang="sk-SK" sz="2000" baseline="0" dirty="0">
                <a:effectLst/>
              </a:rPr>
              <a:t> je externá odmena (daná učiteľom, apriórna)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800" baseline="0" dirty="0">
                <a:effectLst/>
              </a:rPr>
              <a:t>nemusí byť zadaná každému páru (</a:t>
            </a:r>
            <a:r>
              <a:rPr lang="sk-SK" altLang="sk-SK" sz="1800" baseline="0" dirty="0" err="1">
                <a:effectLst/>
              </a:rPr>
              <a:t>s,a</a:t>
            </a:r>
            <a:r>
              <a:rPr lang="sk-SK" altLang="sk-SK" sz="1800" baseline="0" dirty="0">
                <a:effectLst/>
              </a:rPr>
              <a:t>),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1800" baseline="0" dirty="0">
                <a:effectLst/>
              </a:rPr>
              <a:t>najväčšia býva pri konečnom stave  </a:t>
            </a:r>
          </a:p>
          <a:p>
            <a:pPr marL="0" indent="0" eaLnBrk="1" hangingPunct="1">
              <a:buNone/>
            </a:pPr>
            <a:r>
              <a:rPr lang="sk-SK" altLang="sk-SK" sz="2000" b="1" i="1" baseline="0" dirty="0">
                <a:effectLst/>
              </a:rPr>
              <a:t>U(s</a:t>
            </a:r>
            <a:r>
              <a:rPr lang="en-US" altLang="sk-SK" sz="2000" b="1" i="1" baseline="0" dirty="0">
                <a:effectLst/>
              </a:rPr>
              <a:t>’</a:t>
            </a:r>
            <a:r>
              <a:rPr lang="sk-SK" altLang="sk-SK" sz="2000" b="1" i="1" baseline="0" dirty="0">
                <a:effectLst/>
              </a:rPr>
              <a:t>)</a:t>
            </a:r>
            <a:r>
              <a:rPr lang="sk-SK" altLang="sk-SK" sz="2000" baseline="0" dirty="0">
                <a:effectLst/>
              </a:rPr>
              <a:t> je maximálna z očakávaných odmien v nasledovnom stave </a:t>
            </a:r>
            <a:r>
              <a:rPr lang="sk-SK" altLang="sk-SK" sz="2000" b="1" i="1" baseline="0" dirty="0">
                <a:effectLst/>
              </a:rPr>
              <a:t>s</a:t>
            </a:r>
            <a:r>
              <a:rPr lang="en-US" altLang="sk-SK" sz="2000" b="1" i="1" baseline="0" dirty="0">
                <a:effectLst/>
              </a:rPr>
              <a:t>’</a:t>
            </a:r>
          </a:p>
          <a:p>
            <a:pPr marL="0" indent="0" eaLnBrk="1" hangingPunct="1">
              <a:buNone/>
            </a:pPr>
            <a:endParaRPr lang="sk-SK" altLang="sk-SK" sz="2000" baseline="0" dirty="0">
              <a:effectLst/>
            </a:endParaRPr>
          </a:p>
          <a:p>
            <a:pPr marL="0" indent="0" eaLnBrk="1" hangingPunct="1">
              <a:buNone/>
            </a:pPr>
            <a:r>
              <a:rPr lang="sk-SK" altLang="sk-SK" sz="2000" baseline="0" dirty="0">
                <a:effectLst/>
              </a:rPr>
              <a:t>Pri dostatočnom počte TP aktualizačná schéma </a:t>
            </a:r>
          </a:p>
          <a:p>
            <a:pPr marL="0" indent="0" eaLnBrk="1" hangingPunct="1">
              <a:buNone/>
            </a:pPr>
            <a:r>
              <a:rPr lang="sk-SK" altLang="sk-SK" sz="2000" baseline="0" dirty="0">
                <a:effectLst/>
              </a:rPr>
              <a:t>konverguje k nasledovnému výrazu: 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sk-SK" sz="2000" baseline="0" dirty="0">
              <a:sym typeface="Wingdings" pitchFamily="2" charset="2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1BE06197-E8E0-45FE-8E66-DDE8285ED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19548"/>
              </p:ext>
            </p:extLst>
          </p:nvPr>
        </p:nvGraphicFramePr>
        <p:xfrm>
          <a:off x="3070225" y="1634259"/>
          <a:ext cx="56165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ovnica" r:id="rId3" imgW="2451100" imgH="203200" progId="Equation.3">
                  <p:embed/>
                </p:oleObj>
              </mc:Choice>
              <mc:Fallback>
                <p:oleObj name="Rovnica" r:id="rId3" imgW="2451100" imgH="203200" progId="Equation.3">
                  <p:embed/>
                  <p:pic>
                    <p:nvPicPr>
                      <p:cNvPr id="1026" name="Object 7">
                        <a:extLst>
                          <a:ext uri="{FF2B5EF4-FFF2-40B4-BE49-F238E27FC236}">
                            <a16:creationId xmlns:a16="http://schemas.microsoft.com/office/drawing/2014/main" id="{DD07B71E-57A3-49C3-BA26-346E344F8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1634259"/>
                        <a:ext cx="56165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BC17F7C5-D9B7-4D3D-AFD3-459C3315C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09857"/>
              </p:ext>
            </p:extLst>
          </p:nvPr>
        </p:nvGraphicFramePr>
        <p:xfrm>
          <a:off x="457200" y="1129509"/>
          <a:ext cx="38163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a" r:id="rId5" imgW="1765300" imgH="203200" progId="Equation.3">
                  <p:embed/>
                </p:oleObj>
              </mc:Choice>
              <mc:Fallback>
                <p:oleObj name="Rovnica" r:id="rId5" imgW="1765300" imgH="203200" progId="Equation.3">
                  <p:embed/>
                  <p:pic>
                    <p:nvPicPr>
                      <p:cNvPr id="1027" name="Object 9">
                        <a:extLst>
                          <a:ext uri="{FF2B5EF4-FFF2-40B4-BE49-F238E27FC236}">
                            <a16:creationId xmlns:a16="http://schemas.microsoft.com/office/drawing/2014/main" id="{0EE8DE60-F765-4959-9C6A-7BB272D73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29509"/>
                        <a:ext cx="38163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6C3C2618-94F7-4C25-BE55-1DC094A804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85378"/>
              </p:ext>
            </p:extLst>
          </p:nvPr>
        </p:nvGraphicFramePr>
        <p:xfrm>
          <a:off x="4837546" y="5732318"/>
          <a:ext cx="3576782" cy="46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Rovnica" r:id="rId7" imgW="1536033" imgH="203112" progId="Equation.3">
                  <p:embed/>
                </p:oleObj>
              </mc:Choice>
              <mc:Fallback>
                <p:oleObj name="Rovnica" r:id="rId7" imgW="1536033" imgH="203112" progId="Equation.3">
                  <p:embed/>
                  <p:pic>
                    <p:nvPicPr>
                      <p:cNvPr id="1028" name="Object 11">
                        <a:extLst>
                          <a:ext uri="{FF2B5EF4-FFF2-40B4-BE49-F238E27FC236}">
                            <a16:creationId xmlns:a16="http://schemas.microsoft.com/office/drawing/2014/main" id="{22D4BF6F-F4F3-4F60-8CE0-0AEE68F83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546" y="5732318"/>
                        <a:ext cx="3576782" cy="467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53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Aktualizačná schéma Q -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learning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1885" y="1198127"/>
            <a:ext cx="8360229" cy="5054891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Pri dostatočnom počte experimentov sa môže algoritmus premiestniť do najžiadanejšieho stavu z akéhokoľvek miesta v stavovom priestore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Učenie je možné urýchliť zmenou faktoru rýchlosti učenia </a:t>
            </a:r>
            <a:r>
              <a:rPr lang="el-GR" altLang="sk-SK" sz="2000" b="1" i="1" baseline="0" dirty="0">
                <a:effectLst/>
              </a:rPr>
              <a:t>β</a:t>
            </a:r>
            <a:r>
              <a:rPr lang="sk-SK" altLang="sk-SK" sz="2000" b="1" i="1" baseline="0" dirty="0">
                <a:effectLst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začína sa s veľkou hodnotou pre hrubú aproximáciu v počiatočnej etape učenia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z</a:t>
            </a:r>
            <a:r>
              <a:rPr lang="sk-SK" altLang="sk-SK" sz="2000" baseline="0" dirty="0">
                <a:effectLst/>
              </a:rPr>
              <a:t>nižovaním sa umožní presnejšie ladenie v posledných fázach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effectLst/>
              </a:rPr>
              <a:t>Stratégia Q-</a:t>
            </a:r>
            <a:r>
              <a:rPr lang="sk-SK" altLang="sk-SK" sz="2000" baseline="0" dirty="0" err="1">
                <a:effectLst/>
              </a:rPr>
              <a:t>learningu</a:t>
            </a:r>
            <a:r>
              <a:rPr lang="sk-SK" altLang="sk-SK" sz="2000" baseline="0" dirty="0">
                <a:effectLst/>
              </a:rPr>
              <a:t> je odvodená z </a:t>
            </a: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metódy dynamického programovania a </a:t>
            </a:r>
            <a:r>
              <a:rPr lang="sk-SK" altLang="sk-SK" sz="2000" baseline="0" dirty="0" err="1">
                <a:solidFill>
                  <a:srgbClr val="7E0000"/>
                </a:solidFill>
                <a:effectLst/>
              </a:rPr>
              <a:t>Markovovských</a:t>
            </a:r>
            <a:r>
              <a:rPr lang="sk-SK" altLang="sk-SK" sz="2000" baseline="0" dirty="0">
                <a:solidFill>
                  <a:srgbClr val="7E0000"/>
                </a:solidFill>
                <a:effectLst/>
              </a:rPr>
              <a:t> procesov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006666"/>
                </a:solidFill>
                <a:effectLst/>
              </a:rPr>
              <a:t>Kvalita riešenia </a:t>
            </a:r>
            <a:r>
              <a:rPr lang="sk-SK" sz="2000" baseline="0" dirty="0">
                <a:effectLst/>
              </a:rPr>
              <a:t>sa posudzuje podľa: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Efektívnosti hľadaného riešenia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Spoľahlivosti plánov po realizácii v externom svete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Kvality návrhu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altLang="sk-SK" sz="2000" baseline="0" dirty="0">
              <a:effectLst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sk-SK" sz="2000" dirty="0"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sk-SK" sz="2000" baseline="0" dirty="0">
              <a:sym typeface="Wingdings" pitchFamily="2" charset="2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4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1976</TotalTime>
  <Words>833</Words>
  <Application>Microsoft Office PowerPoint</Application>
  <PresentationFormat>Prezentácia na obrazovke (4:3)</PresentationFormat>
  <Paragraphs>159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Motív Office</vt:lpstr>
      <vt:lpstr>Rovnica</vt:lpstr>
      <vt:lpstr>Posilňované učenie </vt:lpstr>
      <vt:lpstr>Posilňované učenie </vt:lpstr>
      <vt:lpstr>Posilňované učenie </vt:lpstr>
      <vt:lpstr>Posilňované učenie </vt:lpstr>
      <vt:lpstr>Stavový priestor </vt:lpstr>
      <vt:lpstr>Tabuľková reprezentácia  </vt:lpstr>
      <vt:lpstr>Proces učenia </vt:lpstr>
      <vt:lpstr>Aktualizačná schéma Q - learning</vt:lpstr>
      <vt:lpstr>Aktualizačná schéma Q - learning</vt:lpstr>
      <vt:lpstr>Aktualizačná schéma „Bucket Brigade“</vt:lpstr>
      <vt:lpstr>Prehľad metód posilňovaného učenia</vt:lpstr>
      <vt:lpstr>Diskusia k posilňovanému učeniu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192</cp:revision>
  <cp:lastPrinted>2018-02-04T19:03:19Z</cp:lastPrinted>
  <dcterms:created xsi:type="dcterms:W3CDTF">2021-02-12T15:36:07Z</dcterms:created>
  <dcterms:modified xsi:type="dcterms:W3CDTF">2022-04-13T08:23:48Z</dcterms:modified>
</cp:coreProperties>
</file>